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60" r:id="rId5"/>
    <p:sldId id="257" r:id="rId6"/>
    <p:sldId id="261" r:id="rId7"/>
    <p:sldId id="262" r:id="rId8"/>
    <p:sldId id="256" r:id="rId9"/>
    <p:sldId id="266" r:id="rId10"/>
    <p:sldId id="267" r:id="rId11"/>
    <p:sldId id="268" r:id="rId12"/>
    <p:sldId id="269" r:id="rId13"/>
    <p:sldId id="270" r:id="rId14"/>
    <p:sldId id="263" r:id="rId15"/>
    <p:sldId id="271" r:id="rId16"/>
    <p:sldId id="272" r:id="rId17"/>
    <p:sldId id="273" r:id="rId18"/>
    <p:sldId id="274" r:id="rId19"/>
    <p:sldId id="26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65" r:id="rId33"/>
    <p:sldId id="289" r:id="rId34"/>
    <p:sldId id="287" r:id="rId35"/>
    <p:sldId id="290" r:id="rId36"/>
    <p:sldId id="291" r:id="rId37"/>
    <p:sldId id="292" r:id="rId38"/>
    <p:sldId id="288" r:id="rId3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5" autoAdjust="0"/>
    <p:restoredTop sz="67986" autoAdjust="0"/>
  </p:normalViewPr>
  <p:slideViewPr>
    <p:cSldViewPr snapToGrid="0" snapToObjects="1">
      <p:cViewPr varScale="1">
        <p:scale>
          <a:sx n="54" d="100"/>
          <a:sy n="54" d="100"/>
        </p:scale>
        <p:origin x="1208" y="48"/>
      </p:cViewPr>
      <p:guideLst/>
    </p:cSldViewPr>
  </p:slideViewPr>
  <p:notesTextViewPr>
    <p:cViewPr>
      <p:scale>
        <a:sx n="1" d="1"/>
        <a:sy n="1" d="1"/>
      </p:scale>
      <p:origin x="0" y="0"/>
    </p:cViewPr>
  </p:notesTextViewPr>
  <p:sorterViewPr>
    <p:cViewPr>
      <p:scale>
        <a:sx n="100" d="100"/>
        <a:sy n="100" d="100"/>
      </p:scale>
      <p:origin x="0" y="-202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02/10/2022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PowerPoint som kan deles opp i flere deler alt etter hvor mye tid som settes av. Slide 2, 3 og 4 kan brukes som introduksjonsslide til alle temaene, og slide 35 kan brukes som oppsummerende slide. Oppgavene fra oppgaveheftet er lagt inn i </a:t>
            </a:r>
            <a:r>
              <a:rPr lang="nb-NO" dirty="0" err="1"/>
              <a:t>PowerPointen</a:t>
            </a:r>
            <a:r>
              <a:rPr lang="nb-NO" dirty="0"/>
              <a:t>.</a:t>
            </a:r>
          </a:p>
          <a:p>
            <a:endParaRPr lang="nb-NO" dirty="0"/>
          </a:p>
          <a:p>
            <a:r>
              <a:rPr lang="nb-NO" dirty="0"/>
              <a:t>Ca. tidsforbruk:</a:t>
            </a:r>
          </a:p>
          <a:p>
            <a:endParaRPr lang="nb-NO" dirty="0"/>
          </a:p>
          <a:p>
            <a:r>
              <a:rPr lang="nb-NO" dirty="0"/>
              <a:t>Kroppen: 90 minutter</a:t>
            </a:r>
          </a:p>
          <a:p>
            <a:r>
              <a:rPr lang="nb-NO" dirty="0"/>
              <a:t>Normer og sex: 90 minutter</a:t>
            </a:r>
          </a:p>
          <a:p>
            <a:r>
              <a:rPr lang="nb-NO" dirty="0"/>
              <a:t>Samtykke og kommunikasjon: 90 minutter</a:t>
            </a:r>
          </a:p>
          <a:p>
            <a:r>
              <a:rPr lang="nb-NO" dirty="0"/>
              <a:t>Kroppspress: 90 minutter</a:t>
            </a: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13503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Estimert tidsbruk: 90 minutter</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finnes forskjellige normer for forskjellige situasjoner. Man oppfører seg for eksempel annerledes sammen med bestemoren sin enn bestevennen sin. </a:t>
            </a:r>
          </a:p>
          <a:p>
            <a:endParaRPr lang="nb-NO" dirty="0"/>
          </a:p>
          <a:p>
            <a:r>
              <a:rPr lang="nb-NO" dirty="0"/>
              <a:t>Kan klassen komme på noen normer? Bruk litt tid på å finne eksempler. Elevene skal lære at det eksisterer en masse forventninger til atferd som man ikke tenker over men gjør «automatisk». </a:t>
            </a:r>
          </a:p>
          <a:p>
            <a:r>
              <a:rPr lang="nb-NO" dirty="0" err="1"/>
              <a:t>F.eks</a:t>
            </a:r>
            <a:r>
              <a:rPr lang="nb-NO" dirty="0"/>
              <a:t>: </a:t>
            </a:r>
          </a:p>
          <a:p>
            <a:pPr marL="171450" indent="-171450">
              <a:buFontTx/>
              <a:buChar char="-"/>
            </a:pPr>
            <a:r>
              <a:rPr lang="nb-NO" dirty="0"/>
              <a:t>Man sier hei når man møter noen</a:t>
            </a:r>
          </a:p>
          <a:p>
            <a:pPr marL="171450" indent="-171450">
              <a:buFontTx/>
              <a:buChar char="-"/>
            </a:pPr>
            <a:r>
              <a:rPr lang="nb-NO" dirty="0"/>
              <a:t>Man takker for en gave</a:t>
            </a:r>
          </a:p>
          <a:p>
            <a:pPr marL="0" indent="0">
              <a:buFontTx/>
              <a:buNone/>
            </a:pPr>
            <a:endParaRPr lang="nb-NO" dirty="0"/>
          </a:p>
          <a:p>
            <a:pPr marL="0" indent="0">
              <a:buFontTx/>
              <a:buNone/>
            </a:pPr>
            <a:r>
              <a:rPr lang="nb-NO" dirty="0"/>
              <a:t>Normer legges merke til når de brytes. Hvis noen for eksempel raper høyt under middagen eller legge beina på bordet på en restaurant, legger man mer merke til det enn hvis noen følger normen og takker for maten. </a:t>
            </a:r>
          </a:p>
          <a:p>
            <a:pPr marL="0" indent="0">
              <a:buFontTx/>
              <a:buNone/>
            </a:pPr>
            <a:r>
              <a:rPr lang="nb-NO" dirty="0"/>
              <a:t>Når man bryter en norm, kan andre reagere. Hvis man for eksempel er gutt, og ønsker å bruke kjole, finnes det mennesker som synes dette er galt fordi det er noe som hører til kategorien «jente». Dette kan føre til at man blir ropt etter på gata, mobbet eller verre. Normer kan derfor være ekskluderende og diskriminerende, og gjøre at noen ikke tør å være seg selv helt, i frykt for ekskludering. </a:t>
            </a:r>
          </a:p>
          <a:p>
            <a:pPr marL="0" indent="0">
              <a:buFontTx/>
              <a:buNone/>
            </a:pPr>
            <a:endParaRPr lang="nb-NO" dirty="0"/>
          </a:p>
          <a:p>
            <a:pPr marL="0" indent="0">
              <a:buFontTx/>
              <a:buNone/>
            </a:pPr>
            <a:endParaRPr lang="nb-NO" dirty="0"/>
          </a:p>
          <a:p>
            <a:pPr marL="0" indent="0">
              <a:buFontTx/>
              <a:buNone/>
            </a:pPr>
            <a:endParaRPr lang="nb-NO" dirty="0"/>
          </a:p>
          <a:p>
            <a:endParaRPr lang="nb-NO" dirty="0"/>
          </a:p>
          <a:p>
            <a:endParaRPr lang="nb-NO" dirty="0">
              <a:cs typeface="Calibri"/>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vanlig norm, er den vi kaller «heteronormen». Dette er normen som blant annet sier at alle er heterofile til det motsatte er bevist. Å være hetero betyr at man for eksempel er gutt og forelsker seg i jenter og motsatt. Det finnes mange andre seksuelle orienteringer enn dette!</a:t>
            </a:r>
          </a:p>
          <a:p>
            <a:r>
              <a:rPr lang="nb-NO" dirty="0"/>
              <a:t>Kan klassen komme på andre seksuelle orienteringer? Sjekk eventuelt ordlista til Skeiv Ungdom: https://skeivungdom.no/skeiv-a-a/ </a:t>
            </a:r>
          </a:p>
          <a:p>
            <a:endParaRPr lang="nb-NO" dirty="0"/>
          </a:p>
          <a:p>
            <a:r>
              <a:rPr lang="nb-NO" dirty="0"/>
              <a:t>Noen kan oppleve at seksuell orientering endrer seg, og man blir tiltrukket av noen med et annet kjønn enn man pleier.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a:t>Eksempler på normer:</a:t>
            </a:r>
          </a:p>
          <a:p>
            <a:pPr marL="171450" indent="-171450">
              <a:buFontTx/>
              <a:buChar char="-"/>
            </a:pPr>
            <a:r>
              <a:rPr lang="nb-NO" dirty="0"/>
              <a:t>Alle er heterofile</a:t>
            </a:r>
          </a:p>
          <a:p>
            <a:pPr marL="171450" indent="-171450">
              <a:buFontTx/>
              <a:buChar char="-"/>
            </a:pPr>
            <a:r>
              <a:rPr lang="nb-NO" dirty="0"/>
              <a:t>Sex innebærer alltid penetrering</a:t>
            </a:r>
          </a:p>
          <a:p>
            <a:pPr marL="171450" indent="-171450">
              <a:buFontTx/>
              <a:buChar char="-"/>
            </a:pPr>
            <a:r>
              <a:rPr lang="nb-NO" dirty="0"/>
              <a:t>Alle får alltid orgasme</a:t>
            </a:r>
          </a:p>
          <a:p>
            <a:pPr marL="171450" indent="-171450">
              <a:buFontTx/>
              <a:buChar char="-"/>
            </a:pPr>
            <a:r>
              <a:rPr lang="nb-NO" dirty="0"/>
              <a:t>Gutter vil alltid ha sex</a:t>
            </a:r>
          </a:p>
          <a:p>
            <a:pPr marL="171450" indent="-171450">
              <a:buFontTx/>
              <a:buChar char="-"/>
            </a:pPr>
            <a:r>
              <a:rPr lang="nb-NO" dirty="0"/>
              <a:t>Jenter skal helst ikke ha sex med så mange</a:t>
            </a:r>
          </a:p>
          <a:p>
            <a:pPr marL="171450" indent="-171450">
              <a:buFontTx/>
              <a:buChar char="-"/>
            </a:pPr>
            <a:r>
              <a:rPr lang="nb-NO" dirty="0"/>
              <a:t>Hånd- og munnsex teller ikke som sex</a:t>
            </a:r>
          </a:p>
          <a:p>
            <a:pPr marL="171450" indent="-171450">
              <a:buFontTx/>
              <a:buChar char="-"/>
            </a:pPr>
            <a:r>
              <a:rPr lang="nb-NO" dirty="0"/>
              <a:t>Man kan ikke ha sex alene</a:t>
            </a:r>
          </a:p>
          <a:p>
            <a:pPr marL="171450" indent="-171450">
              <a:buFontTx/>
              <a:buChar char="-"/>
            </a:pPr>
            <a:r>
              <a:rPr lang="nb-NO" dirty="0"/>
              <a:t>Det ødelegger stemningen å snakke sammen under sex</a:t>
            </a:r>
          </a:p>
          <a:p>
            <a:pPr marL="171450" indent="-171450">
              <a:buFontTx/>
              <a:buChar char="-"/>
            </a:pPr>
            <a:r>
              <a:rPr lang="nb-NO" dirty="0"/>
              <a:t>Gutter er aktive og jenter er passive </a:t>
            </a:r>
          </a:p>
          <a:p>
            <a:pPr marL="171450" indent="-171450">
              <a:buFontTx/>
              <a:buChar char="-"/>
            </a:pPr>
            <a:r>
              <a:rPr lang="nb-NO" dirty="0"/>
              <a:t>Alle debuterer seksuelt før de fyller 18</a:t>
            </a:r>
          </a:p>
          <a:p>
            <a:pPr marL="171450" indent="-171450">
              <a:buFontTx/>
              <a:buChar char="-"/>
            </a:pPr>
            <a:endParaRPr lang="nb-NO" dirty="0"/>
          </a:p>
          <a:p>
            <a:pPr marL="0" indent="0">
              <a:buFontTx/>
              <a:buNone/>
            </a:pPr>
            <a:r>
              <a:rPr lang="nb-NO" dirty="0"/>
              <a:t>Hvor kommer disse normene fra?</a:t>
            </a:r>
          </a:p>
          <a:p>
            <a:pPr marL="171450" indent="-171450">
              <a:buFontTx/>
              <a:buChar char="-"/>
            </a:pPr>
            <a:r>
              <a:rPr lang="nb-NO" dirty="0"/>
              <a:t>Porno</a:t>
            </a:r>
          </a:p>
          <a:p>
            <a:pPr marL="171450" indent="-171450">
              <a:buFontTx/>
              <a:buChar char="-"/>
            </a:pPr>
            <a:r>
              <a:rPr lang="nb-NO" dirty="0"/>
              <a:t>Sosiale medier</a:t>
            </a:r>
          </a:p>
          <a:p>
            <a:pPr marL="171450" indent="-171450">
              <a:buFontTx/>
              <a:buChar char="-"/>
            </a:pPr>
            <a:r>
              <a:rPr lang="nb-NO" dirty="0"/>
              <a:t>Venner og familie</a:t>
            </a:r>
          </a:p>
          <a:p>
            <a:pPr marL="171450" indent="-171450">
              <a:buFontTx/>
              <a:buChar char="-"/>
            </a:pPr>
            <a:r>
              <a:rPr lang="nb-NO" dirty="0"/>
              <a:t>TV-serier og film</a:t>
            </a:r>
          </a:p>
          <a:p>
            <a:pPr marL="171450" indent="-171450">
              <a:buFontTx/>
              <a:buChar char="-"/>
            </a:pPr>
            <a:r>
              <a:rPr lang="nb-NO" dirty="0"/>
              <a:t>Reklame</a:t>
            </a:r>
          </a:p>
          <a:p>
            <a:pPr marL="171450" indent="-171450">
              <a:buFontTx/>
              <a:buChar cha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To ting som skaper urealistiske idealer når det kommer til kropp og seksualitet er reklame og porno. </a:t>
            </a:r>
            <a:r>
              <a:rPr lang="nb-NO" dirty="0">
                <a:ea typeface="+mn-lt"/>
                <a:cs typeface="+mn-lt"/>
              </a:rPr>
              <a:t>Reklame og porno viser ofte mennesker som ser ganske like ut, og gjenspeiler ikke hvor variert utseendet vårt er i virkeligheten.</a:t>
            </a:r>
            <a:endParaRPr lang="en-US" dirty="0">
              <a:ea typeface="+mn-lt"/>
              <a:cs typeface="+mn-lt"/>
            </a:endParaRPr>
          </a:p>
          <a:p>
            <a:r>
              <a:rPr lang="nb-NO" dirty="0"/>
              <a:t>Ofte er det et ensidig fokus på penetrering i porno, og andre viktige og vanlige aspekter ved sex vises ikke, som for eksempel: Kommunikasjon, emosjonell nærhet, utforsking, oppvarming, kløning og at ting går galt. </a:t>
            </a:r>
          </a:p>
          <a:p>
            <a:r>
              <a:rPr lang="nb-NO" dirty="0"/>
              <a:t>Dette skaper urealistiske forventninger til sex. Det er viktig å vite at porno ikke er ekte, og viser sen type sex som ingen har i virkeligheten, så man ikke tror at det er sånn det skal se ut når man selv skal ha sex. </a:t>
            </a:r>
          </a:p>
          <a:p>
            <a:pPr marL="171450" indent="-171450">
              <a:buFontTx/>
              <a:buChar char="-"/>
            </a:pPr>
            <a:endParaRPr lang="nb-NO" dirty="0"/>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Kan klassen komme på andre ting som kan kalles sex?</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164917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Klassen skal gjøre oppgave 3: definisjoner på sex</a:t>
            </a:r>
          </a:p>
          <a:p>
            <a:r>
              <a:rPr lang="nb-NO" dirty="0"/>
              <a:t>Underviser kan klippe ut kortene på forhånd, eller elevgruppene kan klippe ut illustrasjonene selv.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Oppgavens siste del består av en film fra NRK Newton med tilhørende refleksjonsspørsmål. Den er utelatt fra </a:t>
            </a:r>
            <a:r>
              <a:rPr lang="nb-NO" dirty="0" err="1"/>
              <a:t>PowerPointen</a:t>
            </a:r>
            <a:r>
              <a:rPr lang="nb-NO" dirty="0"/>
              <a:t>, men kan gjerne inkluderes hvis det er tid til det.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Seksualitet er variert og forskjellig. I og med at definisjonen på sex og hva som er seksuelt fra person til person, er det viktig å snakke sammen om hva sex og seksualitet betyr for den enkelte. Det er også viktig å finne ut av hva det betyr for deg!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oppsummeringen kan man enten dele klassen opp i grupper og la dem diskutere, eller man kan ta det i plenum. Gjennomgå de forskjellige punktene. Dvel gjerne ekstra ved det nest siste punktet – her kan man nevne mange ting. Film, TV og sosiale medier bidrar også til å skape forventninger om hvordan vi skal se ut og oppføre oss. </a:t>
            </a:r>
          </a:p>
          <a:p>
            <a:endParaRPr lang="nb-NO" dirty="0"/>
          </a:p>
          <a:p>
            <a:r>
              <a:rPr lang="nb-NO" dirty="0"/>
              <a:t>Svaret på den siste er: så lenge alle kan gi samtykke og man ikke skader seg selv og andre, er svaret NEI.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introduksjonsslide som kan brukes sammen med slide 3 og 4 til alle oppgavene. Forskning viser at man tar tryggere valg og får et mer positivt forhold til kropp og seksualitet hvis man har god seksualitetsundervisning før man blir seksuelt aktiv.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Finn fram oppgave 4 «mine og dine grenser. Gjør oppmerksom på at teksten elevene skal </a:t>
            </a:r>
            <a:r>
              <a:rPr lang="nb-NO" dirty="0" err="1"/>
              <a:t>tenkeskrive</a:t>
            </a:r>
            <a:r>
              <a:rPr lang="nb-NO" dirty="0"/>
              <a:t> ikke skal leses høyt, men at den skal brukes i gruppearbeidet. </a:t>
            </a:r>
          </a:p>
          <a:p>
            <a:endParaRPr lang="nb-NO" dirty="0"/>
          </a:p>
          <a:p>
            <a:r>
              <a:rPr lang="nb-NO" dirty="0"/>
              <a:t>Etter tenkeskriving skal klassen deles inn i grupper på 2-4 elever per gruppe.</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NB: minn elevene på å diskutere spørsmålene på generelt grunnlag, og ikke med utgangspunkt i egne erfaringer.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Gjennomgå punktene i plenum. </a:t>
            </a:r>
            <a:endParaRPr lang="nb-NO" sz="1200" b="0" i="0" u="none" strike="noStrike" baseline="0" dirty="0">
              <a:solidFill>
                <a:srgbClr val="000000"/>
              </a:solidFill>
              <a:latin typeface="Open Sans" panose="020B0606030504020204" pitchFamily="34" charset="0"/>
            </a:endParaRPr>
          </a:p>
          <a:p>
            <a:r>
              <a:rPr lang="nb-NO" sz="1200" b="0" i="0" u="none" strike="noStrike" baseline="0" dirty="0">
                <a:solidFill>
                  <a:srgbClr val="000000"/>
                </a:solidFill>
                <a:latin typeface="Open Sans" panose="020B0606030504020204" pitchFamily="34" charset="0"/>
              </a:rPr>
              <a:t>Underviserens rolle i denne øvelsen er å </a:t>
            </a:r>
            <a:r>
              <a:rPr lang="nb-NO" sz="1200" b="0" i="0" u="none" strike="noStrike" baseline="0" dirty="0" err="1">
                <a:solidFill>
                  <a:srgbClr val="000000"/>
                </a:solidFill>
                <a:latin typeface="Open Sans" panose="020B0606030504020204" pitchFamily="34" charset="0"/>
              </a:rPr>
              <a:t>fasilitere</a:t>
            </a:r>
            <a:r>
              <a:rPr lang="nb-NO" sz="1200" b="0" i="0" u="none" strike="noStrike" baseline="0" dirty="0">
                <a:solidFill>
                  <a:srgbClr val="000000"/>
                </a:solidFill>
                <a:latin typeface="Open Sans" panose="020B0606030504020204" pitchFamily="34" charset="0"/>
              </a:rPr>
              <a:t> for samtalen og sørge for at elevenes holdninger og synspunkter kommer frem så godt som mulig gjennom å stille åpne og utdypende spørsmål.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er det viktig å understreke at samtykke og kommunikasjon er viktig nettopp </a:t>
            </a:r>
            <a:r>
              <a:rPr lang="nb-NO" b="1" dirty="0"/>
              <a:t>fordi </a:t>
            </a:r>
            <a:r>
              <a:rPr lang="nb-NO" b="0" dirty="0"/>
              <a:t>vi er forskjellige, har forskjellige tenningsmønstre og forskjellige grenser. Det du synes er godt er ikke nødvendigvis noe partneren din liker. Egen og andres seksualitet skal respekteres, og derfor er kommunikasjon viktig!</a:t>
            </a:r>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Fortell at dere nå skal snakke om kroppspress og deretter se en liten dokumentar som handler om ungdommer som ikke vil dusje i fellesdusjen etter gym. </a:t>
            </a:r>
            <a:r>
              <a:rPr lang="nb-NO" sz="1200" dirty="0">
                <a:effectLst/>
                <a:latin typeface="Calibri" panose="020F0502020204030204" pitchFamily="34" charset="0"/>
                <a:ea typeface="Calibri" panose="020F0502020204030204" pitchFamily="34" charset="0"/>
                <a:cs typeface="Times New Roman" panose="02020603050405020304" pitchFamily="18" charset="0"/>
              </a:rPr>
              <a:t>Det er intervjuer med elevene i garderoben, hvor de snakker om hvorfor de ikke dusjer etter gym. De snakker om kroppsbilde, selvtillit, usikkerhet og sosiale fellesskaper. Først skal vi snakke litt om kroppspress, deretter ser vi filmen, og dere skal notere noen ting ned underveis.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cs typeface="Times New Roman" panose="02020603050405020304" pitchFamily="18" charset="0"/>
              </a:rPr>
              <a:t>Snakk kort i plenum om hva en dokumentar er, og hva som er forskjellen på fiksjon og dokumentar. </a:t>
            </a:r>
            <a:endParaRPr lang="nb-NO" dirty="0"/>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kan være vanskelig å snakke om seksualitet og sex. For noen kan det oppleves veldig sårbart, og det anbefales at man lager noen tydelige, sosiale avtaler. Se i lærerveiledningen for eksempler på avtaler man lager med klassen for å skape et trygt rom i undervisningen. Lag felles kjøreregler for klassen, f.eks.: ingen hatefulle eller diskriminerende ytringer, vi ler ikke av hverandre, vi tar temaene alvorlig, også videre.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Felles oppsummering. Skriv elevenes forslag på tavlen, og se om dere kan komme fram til en felles definisjon på hva kroppspress er. (</a:t>
            </a:r>
            <a:r>
              <a:rPr lang="nb-NO" sz="1200" i="1" dirty="0">
                <a:effectLst/>
                <a:latin typeface="Calibri" panose="020F0502020204030204" pitchFamily="34" charset="0"/>
                <a:ea typeface="Calibri" panose="020F0502020204030204" pitchFamily="34" charset="0"/>
                <a:cs typeface="Times New Roman" panose="02020603050405020304" pitchFamily="18" charset="0"/>
              </a:rPr>
              <a:t>F.eks. «kroppspress er å føle på forventning til at kroppen din skal se ut på en spesiell måte, og at man føler seg usikker på om man ser bra ut fordi den ikke ligner</a:t>
            </a:r>
            <a:r>
              <a:rPr lang="nb-NO"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Plassholder for lysbildenumm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Link: </a:t>
            </a:r>
            <a:r>
              <a:rPr lang="nb-NO" sz="1200" b="0" i="0" u="none" strike="noStrike" baseline="0" dirty="0">
                <a:latin typeface="Minion Pro"/>
              </a:rPr>
              <a:t>https://tv.nrk.no/se?v=KOID75002021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Skriv alle ordene elevene har notert seg på tavlen, som et tankekart. </a:t>
            </a:r>
          </a:p>
          <a:p>
            <a:r>
              <a:rPr lang="nb-NO" dirty="0"/>
              <a:t>Diskuter deretter spørsmålene i plenum.</a:t>
            </a:r>
          </a:p>
          <a:p>
            <a:endParaRPr lang="nb-NO" dirty="0"/>
          </a:p>
          <a:p>
            <a:r>
              <a:rPr lang="nb-NO" dirty="0"/>
              <a:t>I oppgaveheftet til «Fortellinger fra dusjen» vil du legge merke til at oppgaven består av en del 2, en 90 minutters kreativ </a:t>
            </a:r>
            <a:r>
              <a:rPr lang="nb-NO" dirty="0" err="1"/>
              <a:t>skriveøkt</a:t>
            </a:r>
            <a:r>
              <a:rPr lang="nb-NO" dirty="0"/>
              <a:t>. Denne kan klassen jobbe videre med, hvis det er tid til det. For flere oppgaver om kroppspress, se </a:t>
            </a:r>
            <a:r>
              <a:rPr lang="nb-NO" dirty="0" err="1"/>
              <a:t>grunnmateriellet</a:t>
            </a:r>
            <a:r>
              <a:rPr lang="nb-NO" dirty="0"/>
              <a:t> for 8.10, tema 2 «Idealer, normer og forventninger», særlig oppgave 2, 3 og 4.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Kroppspress kan komme fra mange steder. Både sosiale medier, venner og familie, film og tv. Kroppspress kommer også fra reklame. </a:t>
            </a:r>
          </a:p>
          <a:p>
            <a:r>
              <a:rPr lang="nb-NO" dirty="0"/>
              <a:t>Målet med reklame er å selge produkter, og mange reklamer gjør det ved å spille på følelser. </a:t>
            </a:r>
          </a:p>
          <a:p>
            <a:r>
              <a:rPr lang="nb-NO" dirty="0"/>
              <a:t>Her er det viktig å kommunisere til elevene at </a:t>
            </a:r>
            <a:r>
              <a:rPr lang="nb-NO" b="1" dirty="0"/>
              <a:t>ingen </a:t>
            </a:r>
            <a:r>
              <a:rPr lang="nb-NO" b="0" dirty="0"/>
              <a:t>ser ut som de gjør i reklamer, heller ikke modellene som er med på reklamene. De retusjeres så de ikke ligner på deg selv. Det blir derfor et </a:t>
            </a:r>
            <a:r>
              <a:rPr lang="nb-NO" b="1" dirty="0"/>
              <a:t>uoppnåelig </a:t>
            </a:r>
            <a:r>
              <a:rPr lang="nb-NO" b="0" dirty="0"/>
              <a:t>ideal.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refleksjonsspørsmål klassen kan ta i plenum. </a:t>
            </a:r>
          </a:p>
          <a:p>
            <a:r>
              <a:rPr lang="nb-NO" dirty="0"/>
              <a:t>Det er viktig å vite at bilder man ser i sosiale medier og reklamer er retusjerte fordi man ellers kan tro at det er sånn noen ser ut, og at det er sånn man burde se ut. Når man retusjerer eller bruker filter, skaper man et bilde av et menneske som ikke ser ut som noen mennesker gjør. </a:t>
            </a:r>
          </a:p>
          <a:p>
            <a:r>
              <a:rPr lang="nb-NO" dirty="0"/>
              <a:t>Kroppspress kan føre til at barn og unge ikke føler seg bra nok som de er. </a:t>
            </a:r>
          </a:p>
          <a:p>
            <a:r>
              <a:rPr lang="nb-NO" dirty="0"/>
              <a:t>Kroppspress kan takles på mange måter. Man kan bli oppmerksom på at noen faktisk tjener gode penger på kroppspress, ved f.eks. å selge produkter som markedsføres til mennesker med dårlig selvtillit (kosmetiske produkter, proteinpulver også videre), man kan bli oppmerksom på at noen skjønnhetsidealer er uoppnåelige fordi de bare eksisterer på en skjerm. Hvis man føler noen på sosiale medier som får en til å føle seg mindre verdt eller gir kroppspress, kan man avfølge vedkommende. </a:t>
            </a:r>
          </a:p>
          <a:p>
            <a:r>
              <a:rPr lang="nb-NO" dirty="0"/>
              <a:t>Man kan bli god til å gi hverandre komplimenter. Hvis man ikke har noe positivt å si om en annens kropp, kan man la vær med å si det. På den måten kan man hjelpe seg selv og andre med å takle kroppspress.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Felles oppsummering for alle oppgaver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Målet med oppgavene og </a:t>
            </a:r>
            <a:r>
              <a:rPr lang="nb-NO" dirty="0" err="1"/>
              <a:t>PowerPointen</a:t>
            </a:r>
            <a:r>
              <a:rPr lang="nb-NO" dirty="0"/>
              <a:t> i årets kampanje, er å fremheve at vi er forskjellige alle sammen, men verdifulle akkurat som vi er. Det er mange ting å lure på i en alder hvor mye forandrer seg fort og man plutselig møter nye forventninger. Da er det viktig å huske at dine valg og dine grenser er verdifulle, akkurat som de 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Vil du ha flere oppgaver? Gå inn på uke6.no og registrer deg for å få tilgang til hele </a:t>
            </a:r>
            <a:r>
              <a:rPr lang="nb-NO" dirty="0" err="1"/>
              <a:t>grunnmateriellet</a:t>
            </a:r>
            <a:r>
              <a:rPr lang="nb-NO" dirty="0"/>
              <a:t>! Det er helt gratis og uforpliktende </a:t>
            </a:r>
            <a:r>
              <a:rPr lang="nb-NO" dirty="0">
                <a:sym typeface="Wingdings" panose="05000000000000000000" pitchFamily="2" charset="2"/>
              </a:rPr>
              <a:t> </a:t>
            </a:r>
            <a:endParaRPr lang="nb-NO" dirty="0"/>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35</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Målet med årets kampanje er å fremheve at du er verdifull, akkurat som du er. Vi er forskjellige, og dette er helt normalt.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snakke litt om kropp og seksualitet. Estimert tid: 90 minutter.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333333"/>
                </a:solidFill>
                <a:effectLst/>
                <a:latin typeface="Open Sans" panose="020B0606030504020204" pitchFamily="34" charset="0"/>
              </a:rPr>
              <a:t>Hvilken kropp vi er født med avgjør ikke hvilket kjønn vi opplever oss som. Noen opplever seg selv som et annet kjønn enn det de ble født som. Dette er å være transkjønnet. </a:t>
            </a:r>
          </a:p>
          <a:p>
            <a:endParaRPr lang="nb-NO" b="0" i="0" dirty="0">
              <a:solidFill>
                <a:srgbClr val="333333"/>
              </a:solidFill>
              <a:effectLst/>
              <a:latin typeface="Open Sans" panose="020B0606030504020204" pitchFamily="34" charset="0"/>
              <a:cs typeface="Calibri"/>
            </a:endParaRPr>
          </a:p>
          <a:p>
            <a:r>
              <a:rPr lang="nb-NO" b="0" i="0" dirty="0">
                <a:solidFill>
                  <a:srgbClr val="333333"/>
                </a:solidFill>
                <a:effectLst/>
                <a:latin typeface="Open Sans" panose="020B0606030504020204" pitchFamily="34" charset="0"/>
                <a:cs typeface="Calibri"/>
              </a:rPr>
              <a:t>Det er stor variasjon mellom kropper, også innenfor samme kjønnskategori.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3812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195970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a:rPr>
              <a:t>Finn frem oppgave 1: «følsomme steder på kroppen».</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94430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10.02.2022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02/10/2022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02/10/2022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youtube.com/watch?v=N3QBqAB0Avs" TargetMode="Externa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www.ung.no/"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pic>
        <p:nvPicPr>
          <p:cNvPr id="5" name="Plassholder for innhold 4">
            <a:extLst>
              <a:ext uri="{FF2B5EF4-FFF2-40B4-BE49-F238E27FC236}">
                <a16:creationId xmlns:a16="http://schemas.microsoft.com/office/drawing/2014/main" id="{B0697877-2FDD-45F8-864E-F4E2BDD9F27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98588" y="0"/>
            <a:ext cx="3088023" cy="3088023"/>
          </a:xfrm>
          <a:prstGeom prst="rect">
            <a:avLst/>
          </a:prstGeom>
          <a:noFill/>
        </p:spPr>
      </p:pic>
      <p:sp>
        <p:nvSpPr>
          <p:cNvPr id="6" name="TekstSylinder 5">
            <a:extLst>
              <a:ext uri="{FF2B5EF4-FFF2-40B4-BE49-F238E27FC236}">
                <a16:creationId xmlns:a16="http://schemas.microsoft.com/office/drawing/2014/main" id="{9D00AB79-FBBD-4D08-9D4A-5657DA213B3C}"/>
              </a:ext>
            </a:extLst>
          </p:cNvPr>
          <p:cNvSpPr txBox="1"/>
          <p:nvPr/>
        </p:nvSpPr>
        <p:spPr>
          <a:xfrm>
            <a:off x="803564" y="4904509"/>
            <a:ext cx="10958508" cy="1077218"/>
          </a:xfrm>
          <a:prstGeom prst="rect">
            <a:avLst/>
          </a:prstGeom>
          <a:noFill/>
        </p:spPr>
        <p:txBody>
          <a:bodyPr wrap="square" lIns="91440" tIns="45720" rIns="91440" bIns="45720" rtlCol="0" anchor="t">
            <a:spAutoFit/>
          </a:bodyPr>
          <a:lstStyle/>
          <a:p>
            <a:r>
              <a:rPr lang="nb-NO" sz="3600" b="1" dirty="0">
                <a:latin typeface="Josefin Sans" pitchFamily="2" charset="0"/>
              </a:rPr>
              <a:t>Sex og seksualitet: Variasjon er normalen!</a:t>
            </a:r>
          </a:p>
          <a:p>
            <a:r>
              <a:rPr lang="nb-NO" sz="2800" dirty="0">
                <a:latin typeface="Josefin Sans" pitchFamily="2" charset="0"/>
              </a:rPr>
              <a:t>#verdifull – akkurat som du er</a:t>
            </a:r>
          </a:p>
        </p:txBody>
      </p:sp>
      <p:sp>
        <p:nvSpPr>
          <p:cNvPr id="7" name="TekstSylinder 6">
            <a:extLst>
              <a:ext uri="{FF2B5EF4-FFF2-40B4-BE49-F238E27FC236}">
                <a16:creationId xmlns:a16="http://schemas.microsoft.com/office/drawing/2014/main" id="{8EED4F28-E635-4894-9E89-3CE368AD4672}"/>
              </a:ext>
            </a:extLst>
          </p:cNvPr>
          <p:cNvSpPr txBox="1"/>
          <p:nvPr/>
        </p:nvSpPr>
        <p:spPr>
          <a:xfrm>
            <a:off x="803564" y="6132945"/>
            <a:ext cx="2541080" cy="369332"/>
          </a:xfrm>
          <a:prstGeom prst="rect">
            <a:avLst/>
          </a:prstGeom>
          <a:noFill/>
        </p:spPr>
        <p:txBody>
          <a:bodyPr wrap="none" lIns="91440" tIns="45720" rIns="91440" bIns="45720" rtlCol="0" anchor="t">
            <a:spAutoFit/>
          </a:bodyPr>
          <a:lstStyle/>
          <a:p>
            <a:r>
              <a:rPr lang="nb-NO" dirty="0">
                <a:solidFill>
                  <a:schemeClr val="accent5"/>
                </a:solidFill>
                <a:latin typeface="Josefin Sans" pitchFamily="2" charset="0"/>
              </a:rPr>
              <a:t>Uke 6 2022 | 8.-9. trinn</a:t>
            </a:r>
          </a:p>
        </p:txBody>
      </p:sp>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Oppsummering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Finnes det noen fasit på hvordan en kropp skal se ut?</a:t>
            </a:r>
          </a:p>
          <a:p>
            <a:r>
              <a:rPr lang="nb-NO" dirty="0">
                <a:solidFill>
                  <a:schemeClr val="accent5"/>
                </a:solidFill>
                <a:latin typeface="Josefin Sans" pitchFamily="2" charset="0"/>
              </a:rPr>
              <a:t>Finnes det noen fasit på hvordan en kropp skal fungere?</a:t>
            </a:r>
          </a:p>
          <a:p>
            <a:r>
              <a:rPr lang="nb-NO" dirty="0">
                <a:solidFill>
                  <a:schemeClr val="accent5"/>
                </a:solidFill>
                <a:latin typeface="Josefin Sans" pitchFamily="2" charset="0"/>
              </a:rPr>
              <a:t>Hvordan finner vi ut hva vi liker?</a:t>
            </a:r>
          </a:p>
          <a:p>
            <a:r>
              <a:rPr lang="nb-NO" dirty="0">
                <a:solidFill>
                  <a:schemeClr val="accent5"/>
                </a:solidFill>
                <a:latin typeface="Josefin Sans" pitchFamily="2" charset="0"/>
              </a:rPr>
              <a:t>Hva er det beste med kroppen?</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232313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304800" y="2902599"/>
            <a:ext cx="6110514" cy="1052801"/>
          </a:xfrm>
        </p:spPr>
        <p:txBody>
          <a:bodyPr>
            <a:normAutofit fontScale="90000"/>
          </a:bodyPr>
          <a:lstStyle/>
          <a:p>
            <a:r>
              <a:rPr lang="nb-NO" sz="7200" b="1" dirty="0">
                <a:solidFill>
                  <a:schemeClr val="bg1"/>
                </a:solidFill>
                <a:latin typeface="Josefin Sans" pitchFamily="2" charset="0"/>
              </a:rPr>
              <a:t>Normer og sex</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6"/>
          <a:stretch>
            <a:fillRect/>
          </a:stretch>
        </p:blipFill>
        <p:spPr>
          <a:xfrm>
            <a:off x="7746367" y="1483201"/>
            <a:ext cx="4870806" cy="4832909"/>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098473" cy="1052801"/>
          </a:xfrm>
        </p:spPr>
        <p:txBody>
          <a:bodyPr>
            <a:noAutofit/>
          </a:bodyPr>
          <a:lstStyle/>
          <a:p>
            <a:r>
              <a:rPr lang="nb-NO" sz="4800" b="1" dirty="0">
                <a:solidFill>
                  <a:schemeClr val="bg1"/>
                </a:solidFill>
                <a:latin typeface="Josefin Sans" pitchFamily="2" charset="0"/>
              </a:rPr>
              <a:t>Hva er en norm?</a:t>
            </a:r>
            <a:endParaRPr lang="nb-NO" sz="36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«Normer er «uskrevne regler» som sier noe om hvordan noe eller noen skal eller bør være i ulike sammenhenger.»</a:t>
            </a:r>
          </a:p>
          <a:p>
            <a:endParaRPr lang="nb-NO"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714621"/>
            <a:ext cx="6015167" cy="45718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er det som oppfattes som «vanlig», «normalt» eller «passende».</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Det finnes normer for mange forskjellige ting, for eksempel hvordan man oppfører seg, hva man spiser til høytider og hvilke klær man bruker. </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Man legger oftest merke til normer når de brytes.</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utvikler og forandrer seg. Det var andre normer i Norge for femti år siden.</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kan være ekskluderende og diskriminerende.</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Det finnes også normer for sex!</a:t>
            </a:r>
          </a:p>
          <a:p>
            <a:pPr>
              <a:lnSpc>
                <a:spcPct val="150000"/>
              </a:lnSpc>
            </a:pPr>
            <a:endParaRPr lang="nb-NO" sz="1800" dirty="0">
              <a:solidFill>
                <a:schemeClr val="bg1"/>
              </a:solidFill>
              <a:latin typeface="Josefin Sans" pitchFamily="2" charset="0"/>
            </a:endParaRPr>
          </a:p>
        </p:txBody>
      </p:sp>
    </p:spTree>
    <p:extLst>
      <p:ext uri="{BB962C8B-B14F-4D97-AF65-F5344CB8AC3E}">
        <p14:creationId xmlns:p14="http://schemas.microsoft.com/office/powerpoint/2010/main" val="141054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er seksuell orientering?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Alle liker forskjellige ting når det kommer til sex. </a:t>
            </a:r>
          </a:p>
          <a:p>
            <a:r>
              <a:rPr lang="nb-NO" dirty="0">
                <a:solidFill>
                  <a:schemeClr val="accent5"/>
                </a:solidFill>
                <a:latin typeface="Josefin Sans" pitchFamily="2" charset="0"/>
              </a:rPr>
              <a:t>Alle har en legning, også kalt seksuell og/eller romantisk orientering</a:t>
            </a:r>
          </a:p>
          <a:p>
            <a:r>
              <a:rPr lang="nb-NO" dirty="0">
                <a:solidFill>
                  <a:schemeClr val="accent5"/>
                </a:solidFill>
                <a:latin typeface="Josefin Sans" pitchFamily="2" charset="0"/>
              </a:rPr>
              <a:t>Eksempler er: Bifil, homofil, heterofil, aseksuell/aromantisk, panfil, polyamorøs</a:t>
            </a:r>
          </a:p>
          <a:p>
            <a:r>
              <a:rPr lang="nb-NO" dirty="0">
                <a:solidFill>
                  <a:schemeClr val="accent5"/>
                </a:solidFill>
                <a:latin typeface="Josefin Sans" pitchFamily="2" charset="0"/>
              </a:rPr>
              <a:t>Noen finner tidlig ut av legningen sin, noen finner det aldri ut</a:t>
            </a:r>
          </a:p>
          <a:p>
            <a:r>
              <a:rPr lang="nb-NO" dirty="0">
                <a:solidFill>
                  <a:schemeClr val="accent5"/>
                </a:solidFill>
                <a:latin typeface="Josefin Sans" pitchFamily="2" charset="0"/>
              </a:rPr>
              <a:t>Seksuell orientering er noe som kan endre seg!</a:t>
            </a:r>
          </a:p>
          <a:p>
            <a:pPr>
              <a:lnSpc>
                <a:spcPct val="150000"/>
              </a:lnSpc>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Hvilke normer for sex finnes?</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Det er mange forventninger knyttet til sex og seksualitet</a:t>
            </a:r>
          </a:p>
          <a:p>
            <a:r>
              <a:rPr lang="nb-NO" dirty="0">
                <a:solidFill>
                  <a:schemeClr val="accent5"/>
                </a:solidFill>
                <a:latin typeface="Josefin Sans" pitchFamily="2" charset="0"/>
              </a:rPr>
              <a:t>Hvilke normer kan dere komme på?</a:t>
            </a:r>
          </a:p>
          <a:p>
            <a:r>
              <a:rPr lang="nb-NO" dirty="0">
                <a:solidFill>
                  <a:schemeClr val="accent5"/>
                </a:solidFill>
                <a:latin typeface="Josefin Sans" pitchFamily="2" charset="0"/>
              </a:rPr>
              <a:t>Hvor tror dere disse normene kommer fra?</a:t>
            </a:r>
          </a:p>
          <a:p>
            <a:r>
              <a:rPr lang="nb-NO" dirty="0">
                <a:solidFill>
                  <a:schemeClr val="accent5"/>
                </a:solidFill>
                <a:latin typeface="Josefin Sans" pitchFamily="2" charset="0"/>
              </a:rPr>
              <a:t>Er disse normene nødvendige?</a:t>
            </a:r>
          </a:p>
          <a:p>
            <a:r>
              <a:rPr lang="nb-NO" dirty="0">
                <a:solidFill>
                  <a:schemeClr val="accent5"/>
                </a:solidFill>
                <a:latin typeface="Josefin Sans" pitchFamily="2" charset="0"/>
              </a:rPr>
              <a:t>Er virkeligheten annerledes fra normen?</a:t>
            </a:r>
          </a:p>
          <a:p>
            <a:pPr>
              <a:lnSpc>
                <a:spcPct val="150000"/>
              </a:lnSpc>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er sex?</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5"/>
                </a:solidFill>
                <a:latin typeface="Josefin Sans" pitchFamily="2" charset="0"/>
              </a:rPr>
              <a:t>Det finnes mange definisjoner på sex. En definisjon kan være «kose uten klær». Sex er mer enn samleie. Onanering, beføling og suging er også sex. </a:t>
            </a:r>
          </a:p>
          <a:p>
            <a:r>
              <a:rPr lang="nb-NO" sz="2400" dirty="0">
                <a:solidFill>
                  <a:schemeClr val="accent5"/>
                </a:solidFill>
                <a:latin typeface="Josefin Sans" pitchFamily="2" charset="0"/>
              </a:rPr>
              <a:t>Man kan ha sex med seg selv og andre</a:t>
            </a:r>
          </a:p>
          <a:p>
            <a:pPr marL="285750" indent="-285750">
              <a:lnSpc>
                <a:spcPct val="150000"/>
              </a:lnSpc>
              <a:buFont typeface="Arial" panose="020B0604020202020204" pitchFamily="34" charset="0"/>
              <a:buChar char="•"/>
            </a:pPr>
            <a:r>
              <a:rPr lang="nb-NO" sz="2400" dirty="0">
                <a:solidFill>
                  <a:schemeClr val="accent5"/>
                </a:solidFill>
                <a:latin typeface="Josefin Sans" pitchFamily="2" charset="0"/>
              </a:rPr>
              <a:t>Sex kan være mange ting: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Onanering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Beføling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Penetrering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Suging og </a:t>
            </a:r>
            <a:r>
              <a:rPr lang="nb-NO" sz="1800" dirty="0" err="1">
                <a:solidFill>
                  <a:schemeClr val="accent5"/>
                </a:solidFill>
                <a:latin typeface="Josefin Sans" pitchFamily="2" charset="0"/>
              </a:rPr>
              <a:t>slikking</a:t>
            </a:r>
            <a:r>
              <a:rPr lang="nb-NO" sz="1800" dirty="0">
                <a:solidFill>
                  <a:schemeClr val="accent5"/>
                </a:solidFill>
                <a:latin typeface="Josefin Sans" pitchFamily="2" charset="0"/>
              </a:rPr>
              <a:t>/munnsex</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Fantasi/snakking/Ikke-seksuelle handlinger i en seksuell setting</a:t>
            </a:r>
          </a:p>
          <a:p>
            <a:pPr>
              <a:lnSpc>
                <a:spcPct val="150000"/>
              </a:lnSpc>
            </a:pPr>
            <a:endParaRPr lang="nb-NO" sz="32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98128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647D7C7-7810-496E-A9CB-0371044FBA89}"/>
              </a:ext>
            </a:extLst>
          </p:cNvPr>
          <p:cNvPicPr>
            <a:picLocks noChangeAspect="1"/>
          </p:cNvPicPr>
          <p:nvPr/>
        </p:nvPicPr>
        <p:blipFill>
          <a:blip r:embed="rId3"/>
          <a:stretch>
            <a:fillRect/>
          </a:stretch>
        </p:blipFill>
        <p:spPr>
          <a:xfrm>
            <a:off x="5674601" y="0"/>
            <a:ext cx="10421999"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a:solidFill>
                  <a:schemeClr val="bg1"/>
                </a:solidFill>
                <a:latin typeface="Josefin Sans" pitchFamily="2" charset="0"/>
              </a:rPr>
              <a:t>Oppgave: Hva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Nå skal dere gjøre en oppgave som handler om sex og hva sex er.</a:t>
            </a:r>
          </a:p>
          <a:p>
            <a:r>
              <a:rPr lang="nb-NO" dirty="0">
                <a:solidFill>
                  <a:schemeClr val="bg1"/>
                </a:solidFill>
                <a:latin typeface="Josefin Sans" pitchFamily="2" charset="0"/>
              </a:rPr>
              <a:t>Dere deles inn i små grupper og får utdelt </a:t>
            </a:r>
            <a:r>
              <a:rPr lang="nb-NO" dirty="0" err="1">
                <a:solidFill>
                  <a:schemeClr val="bg1"/>
                </a:solidFill>
                <a:latin typeface="Josefin Sans" pitchFamily="2" charset="0"/>
              </a:rPr>
              <a:t>arbeidsark</a:t>
            </a:r>
            <a:r>
              <a:rPr lang="nb-NO" dirty="0">
                <a:solidFill>
                  <a:schemeClr val="bg1"/>
                </a:solidFill>
                <a:latin typeface="Josefin Sans" pitchFamily="2" charset="0"/>
              </a:rPr>
              <a:t> av underviseren.</a:t>
            </a:r>
          </a:p>
          <a:p>
            <a:r>
              <a:rPr lang="nb-NO" dirty="0">
                <a:solidFill>
                  <a:schemeClr val="bg1"/>
                </a:solidFill>
                <a:latin typeface="Josefin Sans" pitchFamily="2" charset="0"/>
              </a:rPr>
              <a:t>Gruppene skal vurdere hvilke bilder dere mener forestiller sex og hvilke bilder dere mener ikke forestiller sex. </a:t>
            </a:r>
          </a:p>
        </p:txBody>
      </p:sp>
    </p:spTree>
    <p:extLst>
      <p:ext uri="{BB962C8B-B14F-4D97-AF65-F5344CB8AC3E}">
        <p14:creationId xmlns:p14="http://schemas.microsoft.com/office/powerpoint/2010/main" val="44638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lnSpcReduction="10000"/>
          </a:bodyPr>
          <a:lstStyle/>
          <a:p>
            <a:r>
              <a:rPr lang="nb-NO" dirty="0">
                <a:solidFill>
                  <a:schemeClr val="accent5"/>
                </a:solidFill>
                <a:latin typeface="Josefin Sans" pitchFamily="2" charset="0"/>
              </a:rPr>
              <a:t>Var det noen det var vanskelig å bli enige om?</a:t>
            </a:r>
          </a:p>
          <a:p>
            <a:r>
              <a:rPr lang="nb-NO" dirty="0">
                <a:solidFill>
                  <a:schemeClr val="accent5"/>
                </a:solidFill>
                <a:latin typeface="Josefin Sans" pitchFamily="2" charset="0"/>
              </a:rPr>
              <a:t>Var det store forskjeller mellom gruppene?</a:t>
            </a:r>
          </a:p>
          <a:p>
            <a:r>
              <a:rPr lang="nb-NO" dirty="0">
                <a:solidFill>
                  <a:schemeClr val="accent5"/>
                </a:solidFill>
                <a:latin typeface="Josefin Sans" pitchFamily="2" charset="0"/>
              </a:rPr>
              <a:t>Hvilke kort var alle enige om?</a:t>
            </a:r>
          </a:p>
          <a:p>
            <a:r>
              <a:rPr lang="nb-NO" dirty="0">
                <a:solidFill>
                  <a:schemeClr val="accent5"/>
                </a:solidFill>
                <a:latin typeface="Josefin Sans" pitchFamily="2" charset="0"/>
              </a:rPr>
              <a:t>Sier valgene noe om normer for sex?</a:t>
            </a:r>
          </a:p>
          <a:p>
            <a:r>
              <a:rPr lang="nb-NO" dirty="0">
                <a:solidFill>
                  <a:schemeClr val="accent5"/>
                </a:solidFill>
                <a:latin typeface="Josefin Sans" pitchFamily="2" charset="0"/>
              </a:rPr>
              <a:t>Kan man ha sex alene?</a:t>
            </a:r>
          </a:p>
          <a:p>
            <a:r>
              <a:rPr lang="nb-NO" dirty="0">
                <a:solidFill>
                  <a:schemeClr val="accent5"/>
                </a:solidFill>
                <a:latin typeface="Josefin Sans" pitchFamily="2" charset="0"/>
              </a:rPr>
              <a:t>Kan man ha sex uten fysisk kontakt?</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Er sex alltid forbundet med penetrering? </a:t>
            </a:r>
          </a:p>
          <a:p>
            <a:r>
              <a:rPr lang="nb-NO" dirty="0">
                <a:solidFill>
                  <a:schemeClr val="accent5"/>
                </a:solidFill>
                <a:latin typeface="Josefin Sans" pitchFamily="2" charset="0"/>
              </a:rPr>
              <a:t>Foregår sex i kroppen eller hodet?</a:t>
            </a:r>
          </a:p>
          <a:p>
            <a:r>
              <a:rPr lang="nb-NO" dirty="0">
                <a:solidFill>
                  <a:schemeClr val="accent5"/>
                </a:solidFill>
                <a:latin typeface="Josefin Sans" pitchFamily="2" charset="0"/>
              </a:rPr>
              <a:t>Hvor tror dere unges forestillinger om sex kommer fra?</a:t>
            </a:r>
          </a:p>
          <a:p>
            <a:r>
              <a:rPr lang="nb-NO" dirty="0">
                <a:solidFill>
                  <a:schemeClr val="accent5"/>
                </a:solidFill>
                <a:latin typeface="Josefin Sans" pitchFamily="2" charset="0"/>
              </a:rPr>
              <a:t>Hva skjer i en seksuell relasjon hvis man har forskjellige tanker om hva sex er?</a:t>
            </a:r>
          </a:p>
          <a:p>
            <a:r>
              <a:rPr lang="nb-NO" dirty="0">
                <a:solidFill>
                  <a:schemeClr val="accent5"/>
                </a:solidFill>
                <a:latin typeface="Josefin Sans" pitchFamily="2" charset="0"/>
              </a:rPr>
              <a:t>Hva kan være positivt ved å ha sex?</a:t>
            </a:r>
          </a:p>
        </p:txBody>
      </p:sp>
    </p:spTree>
    <p:extLst>
      <p:ext uri="{BB962C8B-B14F-4D97-AF65-F5344CB8AC3E}">
        <p14:creationId xmlns:p14="http://schemas.microsoft.com/office/powerpoint/2010/main" val="111459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81943" y="329504"/>
            <a:ext cx="8982771" cy="931733"/>
          </a:xfrm>
        </p:spPr>
        <p:txBody>
          <a:bodyPr anchor="t">
            <a:normAutofit/>
          </a:bodyPr>
          <a:lstStyle/>
          <a:p>
            <a:r>
              <a:rPr lang="nb-NO" sz="5400" dirty="0">
                <a:solidFill>
                  <a:schemeClr val="bg1"/>
                </a:solidFill>
                <a:latin typeface="Josefin Sans" pitchFamily="2" charset="0"/>
                <a:cs typeface="Calibri" panose="020F0502020204030204" pitchFamily="34" charset="0"/>
              </a:rPr>
              <a:t>Seksuell utforsking</a:t>
            </a:r>
            <a:endParaRPr lang="en-NO" sz="54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2800" dirty="0">
                <a:solidFill>
                  <a:schemeClr val="accent5"/>
                </a:solidFill>
                <a:latin typeface="Josefin Sans" pitchFamily="2" charset="0"/>
              </a:rPr>
              <a:t>Hvordan vet vi hva vi liker seksuelt? Vi utforsker!</a:t>
            </a:r>
          </a:p>
          <a:p>
            <a:r>
              <a:rPr lang="nb-NO" sz="2800" dirty="0">
                <a:solidFill>
                  <a:schemeClr val="accent5"/>
                </a:solidFill>
                <a:latin typeface="Josefin Sans" pitchFamily="2" charset="0"/>
              </a:rPr>
              <a:t>Vi kan utforske alene eller sammen med andre.</a:t>
            </a:r>
          </a:p>
          <a:p>
            <a:r>
              <a:rPr lang="nb-NO" sz="2800" dirty="0">
                <a:solidFill>
                  <a:schemeClr val="accent5"/>
                </a:solidFill>
                <a:latin typeface="Josefin Sans" pitchFamily="2" charset="0"/>
              </a:rPr>
              <a:t>Sånn lærer vi hvor egne grenser går, og hva som føles godt.</a:t>
            </a:r>
          </a:p>
          <a:p>
            <a:r>
              <a:rPr lang="nb-NO" sz="2800" dirty="0">
                <a:solidFill>
                  <a:schemeClr val="accent5"/>
                </a:solidFill>
                <a:latin typeface="Josefin Sans" pitchFamily="2" charset="0"/>
              </a:rPr>
              <a:t>Det viktigste med sex er at det skal være godt, fint og morsomt.</a:t>
            </a:r>
          </a:p>
          <a:p>
            <a:r>
              <a:rPr lang="nb-NO" sz="2800" dirty="0">
                <a:solidFill>
                  <a:schemeClr val="accent5"/>
                </a:solidFill>
                <a:latin typeface="Josefin Sans" pitchFamily="2" charset="0"/>
              </a:rPr>
              <a:t>Hva vi liker seksuelt er bare opp til oss selv, og så lenge sex ikke er skadelig for deg selv eller andre.</a:t>
            </a:r>
          </a:p>
        </p:txBody>
      </p:sp>
    </p:spTree>
    <p:extLst>
      <p:ext uri="{BB962C8B-B14F-4D97-AF65-F5344CB8AC3E}">
        <p14:creationId xmlns:p14="http://schemas.microsoft.com/office/powerpoint/2010/main" val="202501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a:solidFill>
                  <a:schemeClr val="bg1"/>
                </a:solidFill>
                <a:latin typeface="Josefin Sans" pitchFamily="2" charset="0"/>
              </a:rPr>
              <a:t>Oppsummering: Hva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Hva er egentlig sex? </a:t>
            </a:r>
          </a:p>
          <a:p>
            <a:r>
              <a:rPr lang="nb-NO" dirty="0">
                <a:solidFill>
                  <a:schemeClr val="bg1"/>
                </a:solidFill>
                <a:latin typeface="Josefin Sans" pitchFamily="2" charset="0"/>
              </a:rPr>
              <a:t>Hva er ikke sex?</a:t>
            </a:r>
          </a:p>
          <a:p>
            <a:r>
              <a:rPr lang="nb-NO" dirty="0">
                <a:solidFill>
                  <a:schemeClr val="bg1"/>
                </a:solidFill>
                <a:latin typeface="Josefin Sans" pitchFamily="2" charset="0"/>
              </a:rPr>
              <a:t>Hvorfor er det viktig å utforske seg selv seksuelt?</a:t>
            </a:r>
          </a:p>
          <a:p>
            <a:r>
              <a:rPr lang="nb-NO" dirty="0">
                <a:solidFill>
                  <a:schemeClr val="bg1"/>
                </a:solidFill>
                <a:latin typeface="Josefin Sans" pitchFamily="2" charset="0"/>
              </a:rPr>
              <a:t>Hvordan påvirker normer forventningene våre til sex?</a:t>
            </a:r>
          </a:p>
          <a:p>
            <a:r>
              <a:rPr lang="nb-NO" dirty="0">
                <a:solidFill>
                  <a:schemeClr val="bg1"/>
                </a:solidFill>
                <a:latin typeface="Josefin Sans" pitchFamily="2" charset="0"/>
              </a:rPr>
              <a:t>Finnes det noen typer seksualitet som er bedre enn andre?</a:t>
            </a:r>
          </a:p>
        </p:txBody>
      </p:sp>
    </p:spTree>
    <p:extLst>
      <p:ext uri="{BB962C8B-B14F-4D97-AF65-F5344CB8AC3E}">
        <p14:creationId xmlns:p14="http://schemas.microsoft.com/office/powerpoint/2010/main" val="160191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Hvorfor seksualitetsundervisning?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På</a:t>
            </a:r>
            <a:r>
              <a:rPr lang="nb-NO" dirty="0">
                <a:solidFill>
                  <a:schemeClr val="accent5"/>
                </a:solidFill>
                <a:latin typeface="Josefin Sans" pitchFamily="2" charset="0"/>
                <a:ea typeface="+mn-lt"/>
                <a:cs typeface="+mn-lt"/>
              </a:rPr>
              <a:t> ungdomsskolen har de fleste ikke hatt sex ennå</a:t>
            </a:r>
            <a:endParaRPr lang="nb-NO" dirty="0">
              <a:solidFill>
                <a:schemeClr val="accent5"/>
              </a:solidFill>
              <a:latin typeface="Josefin Sans" pitchFamily="2" charset="0"/>
            </a:endParaRPr>
          </a:p>
          <a:p>
            <a:r>
              <a:rPr lang="nb-NO" dirty="0">
                <a:solidFill>
                  <a:schemeClr val="accent5"/>
                </a:solidFill>
                <a:latin typeface="Josefin Sans" pitchFamily="2" charset="0"/>
              </a:rPr>
              <a:t>Gjennomsnittsalderen for å debutere seksuelt er 17 år i Norge</a:t>
            </a:r>
          </a:p>
          <a:p>
            <a:r>
              <a:rPr lang="nb-NO" dirty="0">
                <a:solidFill>
                  <a:schemeClr val="accent5"/>
                </a:solidFill>
                <a:latin typeface="Josefin Sans" pitchFamily="2" charset="0"/>
              </a:rPr>
              <a:t>Noen er tidligere ute, noen er seinere ute, og noen debuterer aldri</a:t>
            </a:r>
          </a:p>
          <a:p>
            <a:r>
              <a:rPr lang="nb-NO" dirty="0">
                <a:solidFill>
                  <a:schemeClr val="accent5"/>
                </a:solidFill>
                <a:latin typeface="Josefin Sans" pitchFamily="2" charset="0"/>
              </a:rPr>
              <a:t>Det er viktig å lære om sex før vi har det </a:t>
            </a:r>
          </a:p>
          <a:p>
            <a:r>
              <a:rPr lang="nb-NO" dirty="0">
                <a:solidFill>
                  <a:schemeClr val="accent5"/>
                </a:solidFill>
                <a:latin typeface="Josefin Sans" pitchFamily="2" charset="0"/>
              </a:rPr>
              <a:t>Økt kunnskap fører til at vi tar valg som er riktige for oss selv</a:t>
            </a:r>
          </a:p>
          <a:p>
            <a:endParaRPr lang="en-NO" dirty="0">
              <a:solidFill>
                <a:schemeClr val="accent5"/>
              </a:solidFill>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6"/>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fontScale="90000"/>
          </a:bodyPr>
          <a:lstStyle/>
          <a:p>
            <a:r>
              <a:rPr lang="nb-NO" sz="6000" b="1" dirty="0">
                <a:solidFill>
                  <a:schemeClr val="bg1"/>
                </a:solidFill>
                <a:latin typeface="Josefin Sans" pitchFamily="2" charset="0"/>
              </a:rPr>
              <a:t>Samtykke og kommunikasjon</a:t>
            </a:r>
          </a:p>
        </p:txBody>
      </p:sp>
    </p:spTree>
    <p:extLst>
      <p:ext uri="{BB962C8B-B14F-4D97-AF65-F5344CB8AC3E}">
        <p14:creationId xmlns:p14="http://schemas.microsoft.com/office/powerpoint/2010/main" val="18146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 og grenser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For å være sikre på at alle har det bra, er det både viktig å være oppmerksom på egne og andres grenser.</a:t>
            </a:r>
          </a:p>
          <a:p>
            <a:r>
              <a:rPr lang="nb-NO" sz="3600" dirty="0">
                <a:solidFill>
                  <a:schemeClr val="accent5"/>
                </a:solidFill>
                <a:latin typeface="Josefin Sans" pitchFamily="2" charset="0"/>
              </a:rPr>
              <a:t>Å sette grenser kan noen ganger være vanskelig.</a:t>
            </a:r>
          </a:p>
          <a:p>
            <a:r>
              <a:rPr lang="nb-NO" sz="3600" dirty="0">
                <a:solidFill>
                  <a:schemeClr val="accent5"/>
                </a:solidFill>
                <a:latin typeface="Josefin Sans" pitchFamily="2" charset="0"/>
              </a:rPr>
              <a:t>Nå kommer det en oppgave om grenser. </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5"/>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6038914" cy="2812587"/>
          </a:xfrm>
        </p:spPr>
        <p:txBody>
          <a:bodyPr>
            <a:normAutofit/>
          </a:bodyPr>
          <a:lstStyle/>
          <a:p>
            <a:r>
              <a:rPr lang="nb-NO" sz="6000" b="1" dirty="0">
                <a:solidFill>
                  <a:schemeClr val="bg1"/>
                </a:solidFill>
                <a:latin typeface="Josefin Sans" pitchFamily="2" charset="0"/>
              </a:rPr>
              <a:t>Oppgave:</a:t>
            </a:r>
            <a:br>
              <a:rPr lang="nb-NO" sz="6000" b="1" dirty="0">
                <a:solidFill>
                  <a:schemeClr val="bg1"/>
                </a:solidFill>
                <a:latin typeface="Josefin Sans" pitchFamily="2" charset="0"/>
              </a:rPr>
            </a:br>
            <a:r>
              <a:rPr lang="nb-NO" sz="6000" b="1" dirty="0">
                <a:solidFill>
                  <a:schemeClr val="bg1"/>
                </a:solidFill>
                <a:latin typeface="Josefin Sans" pitchFamily="2" charset="0"/>
              </a:rPr>
              <a:t>Mine og dine grenser</a:t>
            </a: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dirty="0">
                <a:solidFill>
                  <a:schemeClr val="accent5"/>
                </a:solidFill>
                <a:latin typeface="Josefin Sans" pitchFamily="2" charset="0"/>
              </a:rPr>
              <a:t>Hva er dine umiddelbare tanker når du hører ordene </a:t>
            </a:r>
            <a:r>
              <a:rPr lang="nb-NO" b="1" dirty="0">
                <a:solidFill>
                  <a:schemeClr val="accent5"/>
                </a:solidFill>
                <a:latin typeface="Josefin Sans" pitchFamily="2" charset="0"/>
              </a:rPr>
              <a:t>grenser</a:t>
            </a:r>
            <a:r>
              <a:rPr lang="nb-NO" dirty="0">
                <a:solidFill>
                  <a:schemeClr val="accent5"/>
                </a:solidFill>
                <a:latin typeface="Josefin Sans" pitchFamily="2" charset="0"/>
              </a:rPr>
              <a:t> og </a:t>
            </a:r>
            <a:r>
              <a:rPr lang="nb-NO" b="1" dirty="0">
                <a:solidFill>
                  <a:schemeClr val="accent5"/>
                </a:solidFill>
                <a:latin typeface="Josefin Sans" pitchFamily="2" charset="0"/>
              </a:rPr>
              <a:t>respekt</a:t>
            </a:r>
            <a:r>
              <a:rPr lang="nb-NO" dirty="0">
                <a:solidFill>
                  <a:schemeClr val="accent5"/>
                </a:solidFill>
                <a:latin typeface="Josefin Sans" pitchFamily="2" charset="0"/>
              </a:rPr>
              <a:t>? Tenkeskriv i fem minutter. </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spTree>
    <p:extLst>
      <p:ext uri="{BB962C8B-B14F-4D97-AF65-F5344CB8AC3E}">
        <p14:creationId xmlns:p14="http://schemas.microsoft.com/office/powerpoint/2010/main" val="400005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Diskuter i grupper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dirty="0">
                <a:solidFill>
                  <a:schemeClr val="accent5"/>
                </a:solidFill>
                <a:latin typeface="Josefin Sans" pitchFamily="2" charset="0"/>
              </a:rPr>
              <a:t>Hvorfor har vi forskjellige grenser?</a:t>
            </a:r>
          </a:p>
          <a:p>
            <a:r>
              <a:rPr lang="nb-NO" sz="3600" dirty="0">
                <a:solidFill>
                  <a:schemeClr val="accent5"/>
                </a:solidFill>
                <a:latin typeface="Josefin Sans" pitchFamily="2" charset="0"/>
              </a:rPr>
              <a:t>Hva er fordelene og ulempene ved grensesetting?</a:t>
            </a:r>
          </a:p>
          <a:p>
            <a:r>
              <a:rPr lang="nb-NO" sz="3600" dirty="0">
                <a:solidFill>
                  <a:schemeClr val="accent5"/>
                </a:solidFill>
                <a:latin typeface="Josefin Sans" pitchFamily="2" charset="0"/>
              </a:rPr>
              <a:t>Hvordan kan man se på andre at man har trådt over grensene deres?</a:t>
            </a:r>
          </a:p>
          <a:p>
            <a:r>
              <a:rPr lang="nb-NO" sz="3600" dirty="0">
                <a:solidFill>
                  <a:schemeClr val="accent5"/>
                </a:solidFill>
                <a:latin typeface="Josefin Sans" pitchFamily="2" charset="0"/>
              </a:rPr>
              <a:t>Hvordan kan man vise andre at man har trådt over ens grenser?</a:t>
            </a:r>
          </a:p>
          <a:p>
            <a:r>
              <a:rPr lang="nb-NO" sz="3600" dirty="0">
                <a:solidFill>
                  <a:schemeClr val="accent5"/>
                </a:solidFill>
                <a:latin typeface="Josefin Sans" pitchFamily="2" charset="0"/>
              </a:rPr>
              <a:t>Hva kan man gjøre hvis noen overskrider grensene våre?</a:t>
            </a:r>
          </a:p>
          <a:p>
            <a:r>
              <a:rPr lang="nb-NO" sz="3600" dirty="0">
                <a:solidFill>
                  <a:schemeClr val="accent5"/>
                </a:solidFill>
                <a:latin typeface="Josefin Sans" pitchFamily="2" charset="0"/>
              </a:rPr>
              <a:t>Hva kan man gjøre hvis man selv overskrider en annens grenser?</a:t>
            </a:r>
          </a:p>
          <a:p>
            <a:r>
              <a:rPr lang="nb-NO" sz="3600" dirty="0">
                <a:solidFill>
                  <a:schemeClr val="accent5"/>
                </a:solidFill>
                <a:latin typeface="Josefin Sans" pitchFamily="2" charset="0"/>
              </a:rPr>
              <a:t>Hvordan kan man sette grenser uten å såre andre?</a:t>
            </a:r>
          </a:p>
          <a:p>
            <a:r>
              <a:rPr lang="nb-NO" sz="3600" dirty="0">
                <a:solidFill>
                  <a:schemeClr val="accent5"/>
                </a:solidFill>
                <a:latin typeface="Josefin Sans" pitchFamily="2" charset="0"/>
              </a:rPr>
              <a:t>… etter diskusjonen, skal hver gruppe formulere tre setninger med forslag til hvordan man kan si stopp i en situasjon hvor noen trår over en annens grenser.</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5"/>
                </a:solidFill>
                <a:latin typeface="Josefin Sans" pitchFamily="2" charset="0"/>
              </a:rPr>
              <a:t>Hvordan</a:t>
            </a:r>
            <a:r>
              <a:rPr lang="nb-NO" sz="2400" dirty="0">
                <a:solidFill>
                  <a:schemeClr val="accent5"/>
                </a:solidFill>
                <a:latin typeface="Josefin Sans" pitchFamily="2" charset="0"/>
                <a:ea typeface="+mn-lt"/>
                <a:cs typeface="+mn-lt"/>
              </a:rPr>
              <a:t> kan man vite at det er noe man liker eller ikke liker?</a:t>
            </a:r>
          </a:p>
          <a:p>
            <a:r>
              <a:rPr lang="nb-NO" sz="2400" dirty="0">
                <a:solidFill>
                  <a:schemeClr val="accent5"/>
                </a:solidFill>
                <a:latin typeface="Josefin Sans" pitchFamily="2" charset="0"/>
                <a:ea typeface="+mn-lt"/>
                <a:cs typeface="+mn-lt"/>
              </a:rPr>
              <a:t>Er det enkelt å si til andre hva man liker eller ikke liker? </a:t>
            </a:r>
          </a:p>
          <a:p>
            <a:r>
              <a:rPr lang="nb-NO" sz="2400" dirty="0">
                <a:solidFill>
                  <a:schemeClr val="accent5"/>
                </a:solidFill>
                <a:latin typeface="Josefin Sans" pitchFamily="2" charset="0"/>
                <a:ea typeface="+mn-lt"/>
                <a:cs typeface="+mn-lt"/>
              </a:rPr>
              <a:t>Tror dere at de fleste synes det er lettest å si ifra når noen trår over grensene deres, eller tror dere at de fleste synes det er lettere å vise det fysisk? </a:t>
            </a:r>
          </a:p>
          <a:p>
            <a:r>
              <a:rPr lang="nb-NO" sz="2400" dirty="0">
                <a:solidFill>
                  <a:schemeClr val="accent5"/>
                </a:solidFill>
                <a:latin typeface="Josefin Sans" pitchFamily="2" charset="0"/>
                <a:ea typeface="+mn-lt"/>
                <a:cs typeface="+mn-lt"/>
              </a:rPr>
              <a:t>Kan dere gi eksempler på situasjoner der det kan være vanskelig å si at det er noe man liker eller ikke liker uten å såre andre? </a:t>
            </a: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ea typeface="+mn-lt"/>
                <a:cs typeface="+mn-lt"/>
              </a:rPr>
              <a:t>Hva er det som gjør det vanskelig nettopp i disse situasjonene? </a:t>
            </a:r>
          </a:p>
          <a:p>
            <a:r>
              <a:rPr lang="nb-NO" dirty="0">
                <a:solidFill>
                  <a:schemeClr val="accent5"/>
                </a:solidFill>
                <a:latin typeface="Josefin Sans" pitchFamily="2" charset="0"/>
                <a:ea typeface="+mn-lt"/>
                <a:cs typeface="+mn-lt"/>
              </a:rPr>
              <a:t>Hva kan man gjøre for å bli flinkere til å si ifra til andre om at det er noe man liker eller ikke liker? </a:t>
            </a:r>
          </a:p>
          <a:p>
            <a:r>
              <a:rPr lang="nb-NO" dirty="0">
                <a:solidFill>
                  <a:schemeClr val="accent5"/>
                </a:solidFill>
                <a:latin typeface="Josefin Sans" pitchFamily="2" charset="0"/>
                <a:ea typeface="+mn-lt"/>
                <a:cs typeface="+mn-lt"/>
              </a:rPr>
              <a:t>Hva kan man gjøre for å bli flinkere til å forstå hva andre liker eller ikke liker?</a:t>
            </a:r>
          </a:p>
        </p:txBody>
      </p:sp>
    </p:spTree>
    <p:extLst>
      <p:ext uri="{BB962C8B-B14F-4D97-AF65-F5344CB8AC3E}">
        <p14:creationId xmlns:p14="http://schemas.microsoft.com/office/powerpoint/2010/main" val="328529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873360" cy="4370223"/>
          </a:xfrm>
        </p:spPr>
        <p:txBody>
          <a:bodyPr vert="horz" lIns="91440" tIns="45720" rIns="91440" bIns="45720" rtlCol="0" anchor="t">
            <a:normAutofit lnSpcReduction="10000"/>
          </a:bodyPr>
          <a:lstStyle/>
          <a:p>
            <a:r>
              <a:rPr lang="nb-NO" sz="3200" dirty="0">
                <a:solidFill>
                  <a:schemeClr val="accent5"/>
                </a:solidFill>
                <a:latin typeface="Josefin Sans" pitchFamily="2" charset="0"/>
              </a:rPr>
              <a:t>Man kan kommunisere på mange måter – med uttrykk, ord, kroppsspråk. </a:t>
            </a:r>
          </a:p>
          <a:p>
            <a:r>
              <a:rPr lang="nb-NO" sz="3200" dirty="0">
                <a:solidFill>
                  <a:schemeClr val="accent5"/>
                </a:solidFill>
                <a:latin typeface="Josefin Sans" pitchFamily="2" charset="0"/>
              </a:rPr>
              <a:t>Vi har alle forskjellige grenser. Det er viktig å kommunisere, for å passe på egne og andres grenser.</a:t>
            </a:r>
          </a:p>
          <a:p>
            <a:r>
              <a:rPr lang="nb-NO" sz="3200" dirty="0">
                <a:solidFill>
                  <a:schemeClr val="accent5"/>
                </a:solidFill>
                <a:latin typeface="Josefin Sans" pitchFamily="2" charset="0"/>
              </a:rPr>
              <a:t>Ved å kommunisere sikrer man samtykke.</a:t>
            </a:r>
          </a:p>
          <a:p>
            <a:r>
              <a:rPr lang="nb-NO" sz="3200" dirty="0">
                <a:solidFill>
                  <a:schemeClr val="accent5"/>
                </a:solidFill>
                <a:latin typeface="Josefin Sans" pitchFamily="2" charset="0"/>
              </a:rPr>
              <a:t>Man bruker også kommunikasjon til å finne ut av hva partneren din liker, og fortelle hva du selv liker. Dette gir mye bedre sex!</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er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lnSpcReduction="10000"/>
          </a:bodyPr>
          <a:lstStyle/>
          <a:p>
            <a:r>
              <a:rPr lang="nb-NO" sz="3200" dirty="0">
                <a:solidFill>
                  <a:schemeClr val="accent5"/>
                </a:solidFill>
                <a:latin typeface="Josefin Sans" pitchFamily="2" charset="0"/>
              </a:rPr>
              <a:t>Samtykke er et entusiastisk JA! - Ikke et fravær av nei</a:t>
            </a:r>
          </a:p>
          <a:p>
            <a:r>
              <a:rPr lang="nb-NO" sz="3200" dirty="0">
                <a:solidFill>
                  <a:schemeClr val="accent5"/>
                </a:solidFill>
                <a:latin typeface="Josefin Sans" pitchFamily="2" charset="0"/>
              </a:rPr>
              <a:t>Du kan samtykke med entusiastiske ord, kroppsspråk, handlinger og ansiktsuttrykk</a:t>
            </a:r>
          </a:p>
          <a:p>
            <a:r>
              <a:rPr lang="nb-NO" sz="3200" dirty="0">
                <a:solidFill>
                  <a:schemeClr val="accent5"/>
                </a:solidFill>
                <a:latin typeface="Josefin Sans" pitchFamily="2" charset="0"/>
                <a:ea typeface="+mn-lt"/>
                <a:cs typeface="+mn-lt"/>
              </a:rPr>
              <a:t>Samtykke kan når som helst trekkes tilbake</a:t>
            </a:r>
            <a:endParaRPr lang="nb-NO" sz="3200" dirty="0">
              <a:solidFill>
                <a:schemeClr val="accent5"/>
              </a:solidFill>
              <a:latin typeface="Josefin Sans" pitchFamily="2" charset="0"/>
            </a:endParaRPr>
          </a:p>
          <a:p>
            <a:r>
              <a:rPr lang="nb-NO" sz="3200" dirty="0">
                <a:solidFill>
                  <a:schemeClr val="accent5"/>
                </a:solidFill>
                <a:latin typeface="Josefin Sans" pitchFamily="2" charset="0"/>
              </a:rPr>
              <a:t>Noen er ute av stand til å samtykke. For eksempel kan ikke barn under 16 samtykke til sex med en voksen etter loven. </a:t>
            </a:r>
          </a:p>
          <a:p>
            <a:r>
              <a:rPr lang="nb-NO" sz="3200" dirty="0">
                <a:solidFill>
                  <a:schemeClr val="accent5"/>
                </a:solidFill>
                <a:latin typeface="Josefin Sans" pitchFamily="2" charset="0"/>
              </a:rPr>
              <a:t>Te og samtykke (3 minutter): </a:t>
            </a:r>
            <a:r>
              <a:rPr lang="nb-NO" sz="3200" dirty="0">
                <a:solidFill>
                  <a:schemeClr val="accent5"/>
                </a:solidFill>
                <a:latin typeface="Josefin Sans" pitchFamily="2" charset="0"/>
                <a:ea typeface="+mn-lt"/>
                <a:cs typeface="+mn-lt"/>
                <a:hlinkClick r:id="rId6">
                  <a:extLst>
                    <a:ext uri="{A12FA001-AC4F-418D-AE19-62706E023703}">
                      <ahyp:hlinkClr xmlns:ahyp="http://schemas.microsoft.com/office/drawing/2018/hyperlinkcolor" val="tx"/>
                    </a:ext>
                  </a:extLst>
                </a:hlinkClick>
              </a:rPr>
              <a:t>https://www.youtube.com/watch?v=N3QBqAB0Avs</a:t>
            </a:r>
            <a:r>
              <a:rPr lang="nb-NO" sz="3200" dirty="0">
                <a:solidFill>
                  <a:schemeClr val="accent5"/>
                </a:solidFill>
                <a:latin typeface="Josefin Sans" pitchFamily="2" charset="0"/>
                <a:ea typeface="+mn-lt"/>
                <a:cs typeface="+mn-lt"/>
              </a:rPr>
              <a:t> </a:t>
            </a:r>
            <a:endParaRPr lang="nb-NO" sz="3200" dirty="0">
              <a:solidFill>
                <a:schemeClr val="accent5"/>
              </a:solidFill>
              <a:latin typeface="Josefin Sans" pitchFamily="2" charset="0"/>
            </a:endParaRP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7"/>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Hvordan sikre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ea typeface="+mn-lt"/>
                <a:cs typeface="+mn-lt"/>
              </a:rPr>
              <a:t>Alle har et ansvar for å sikre seg samtykke</a:t>
            </a:r>
          </a:p>
          <a:p>
            <a:r>
              <a:rPr lang="nb-NO" sz="3600" dirty="0">
                <a:solidFill>
                  <a:schemeClr val="accent5"/>
                </a:solidFill>
                <a:latin typeface="Josefin Sans" pitchFamily="2" charset="0"/>
                <a:ea typeface="+mn-lt"/>
                <a:cs typeface="+mn-lt"/>
              </a:rPr>
              <a:t>Det er viktig å sikre seg samtykke, men hvordan?</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Bruk magefølelsen! Hvis partneren din virker stille og rar, vender ansiktet bort eller er passiv har hen kanskje ikke lyst.</a:t>
            </a:r>
            <a:endParaRPr lang="en-US" sz="3600" dirty="0">
              <a:solidFill>
                <a:schemeClr val="accent5"/>
              </a:solidFill>
              <a:latin typeface="Josefin Sans" pitchFamily="2" charset="0"/>
              <a:ea typeface="+mn-lt"/>
              <a:cs typeface="+mn-lt"/>
            </a:endParaRPr>
          </a:p>
          <a:p>
            <a:r>
              <a:rPr lang="en-US" sz="3600" dirty="0" err="1">
                <a:solidFill>
                  <a:schemeClr val="accent5"/>
                </a:solidFill>
                <a:latin typeface="Josefin Sans" pitchFamily="2" charset="0"/>
                <a:ea typeface="+mn-lt"/>
                <a:cs typeface="+mn-lt"/>
              </a:rPr>
              <a:t>Hvis</a:t>
            </a:r>
            <a:r>
              <a:rPr lang="en-US" sz="3600" dirty="0">
                <a:solidFill>
                  <a:schemeClr val="accent5"/>
                </a:solidFill>
                <a:latin typeface="Josefin Sans" pitchFamily="2" charset="0"/>
                <a:ea typeface="+mn-lt"/>
                <a:cs typeface="+mn-lt"/>
              </a:rPr>
              <a:t> man er </a:t>
            </a:r>
            <a:r>
              <a:rPr lang="en-US" sz="3600" dirty="0" err="1">
                <a:solidFill>
                  <a:schemeClr val="accent5"/>
                </a:solidFill>
                <a:latin typeface="Josefin Sans" pitchFamily="2" charset="0"/>
                <a:ea typeface="+mn-lt"/>
                <a:cs typeface="+mn-lt"/>
              </a:rPr>
              <a:t>usikker</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så</a:t>
            </a:r>
            <a:r>
              <a:rPr lang="en-US" sz="3600" dirty="0">
                <a:solidFill>
                  <a:schemeClr val="accent5"/>
                </a:solidFill>
                <a:latin typeface="Josefin Sans" pitchFamily="2" charset="0"/>
                <a:ea typeface="+mn-lt"/>
                <a:cs typeface="+mn-lt"/>
              </a:rPr>
              <a:t> bruk </a:t>
            </a:r>
            <a:r>
              <a:rPr lang="en-US" sz="3600" dirty="0" err="1">
                <a:solidFill>
                  <a:schemeClr val="accent5"/>
                </a:solidFill>
                <a:latin typeface="Josefin Sans" pitchFamily="2" charset="0"/>
                <a:ea typeface="+mn-lt"/>
                <a:cs typeface="+mn-lt"/>
              </a:rPr>
              <a:t>ord</a:t>
            </a:r>
            <a:r>
              <a:rPr lang="en-US" sz="3600" dirty="0">
                <a:solidFill>
                  <a:schemeClr val="accent5"/>
                </a:solidFill>
                <a:latin typeface="Josefin Sans" pitchFamily="2" charset="0"/>
                <a:ea typeface="+mn-lt"/>
                <a:cs typeface="+mn-lt"/>
              </a:rPr>
              <a:t>!</a:t>
            </a:r>
            <a:endParaRPr lang="nb-NO" sz="3600" dirty="0">
              <a:solidFill>
                <a:schemeClr val="accent5"/>
              </a:solidFill>
              <a:latin typeface="Josefin Sans" pitchFamily="2" charset="0"/>
            </a:endParaRP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Samtykke og kommunikasjon: Oppsummering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Hvorfor er samtykke og kommunikasjon viktig?</a:t>
            </a:r>
          </a:p>
          <a:p>
            <a:r>
              <a:rPr lang="nb-NO" sz="3600" dirty="0">
                <a:solidFill>
                  <a:schemeClr val="accent5"/>
                </a:solidFill>
                <a:latin typeface="Josefin Sans" pitchFamily="2" charset="0"/>
              </a:rPr>
              <a:t>Hvordan kan man sikre samtykke?</a:t>
            </a:r>
          </a:p>
          <a:p>
            <a:r>
              <a:rPr lang="nb-NO" sz="3600" dirty="0">
                <a:solidFill>
                  <a:schemeClr val="accent5"/>
                </a:solidFill>
                <a:latin typeface="Josefin Sans" pitchFamily="2" charset="0"/>
              </a:rPr>
              <a:t>Hva er samtykke?</a:t>
            </a:r>
          </a:p>
          <a:p>
            <a:r>
              <a:rPr lang="nb-NO" sz="3600" dirty="0">
                <a:solidFill>
                  <a:schemeClr val="accent5"/>
                </a:solidFill>
                <a:latin typeface="Josefin Sans" pitchFamily="2" charset="0"/>
              </a:rPr>
              <a:t>Hva er ikke samtykke?</a:t>
            </a:r>
          </a:p>
          <a:p>
            <a:r>
              <a:rPr lang="nb-NO" sz="3600" dirty="0">
                <a:solidFill>
                  <a:schemeClr val="accent5"/>
                </a:solidFill>
                <a:latin typeface="Josefin Sans" pitchFamily="2" charset="0"/>
              </a:rPr>
              <a:t>Hva er fordeler med å sikre samtykke og kommunisere?</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a:solidFill>
                  <a:schemeClr val="accent6"/>
                </a:solidFill>
                <a:latin typeface="Josefin Sans" pitchFamily="2" charset="0"/>
              </a:rPr>
              <a:t>Kroppspress</a:t>
            </a: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5"/>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Hvordan snakke om sex?</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Seksualitet er et tema man kanskje ikke snakker så ofte om</a:t>
            </a:r>
          </a:p>
          <a:p>
            <a:r>
              <a:rPr lang="nb-NO" dirty="0">
                <a:solidFill>
                  <a:schemeClr val="accent5"/>
                </a:solidFill>
                <a:latin typeface="Josefin Sans" pitchFamily="2" charset="0"/>
              </a:rPr>
              <a:t>Hvorfor tror dere det er vanskelig å snakke om?</a:t>
            </a:r>
          </a:p>
          <a:p>
            <a:r>
              <a:rPr lang="nb-NO" dirty="0">
                <a:solidFill>
                  <a:schemeClr val="accent5"/>
                </a:solidFill>
                <a:latin typeface="Josefin Sans" pitchFamily="2" charset="0"/>
              </a:rPr>
              <a:t>Det kan være fint å vite at den beste måten å snakke om seksualitet er å snakke generelt, og ikke ut fra personlige erfaringer.</a:t>
            </a:r>
          </a:p>
          <a:p>
            <a:r>
              <a:rPr lang="nb-NO" dirty="0">
                <a:solidFill>
                  <a:schemeClr val="accent5"/>
                </a:solidFill>
                <a:latin typeface="Josefin Sans" pitchFamily="2" charset="0"/>
              </a:rPr>
              <a:t>Det kan også være lurt å lage noen felles kjøreregler.</a:t>
            </a:r>
          </a:p>
          <a:p>
            <a:r>
              <a:rPr lang="nb-NO" dirty="0">
                <a:solidFill>
                  <a:schemeClr val="accent5"/>
                </a:solidFill>
                <a:latin typeface="Josefin Sans" pitchFamily="2" charset="0"/>
              </a:rPr>
              <a:t>Mobbing er aldri tillatt!</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Hva er kroppspress?</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Klassen deles opp i grupper. Diskuter i gruppene:</a:t>
            </a:r>
          </a:p>
          <a:p>
            <a:pPr lvl="1"/>
            <a:r>
              <a:rPr lang="nb-NO" sz="3200" dirty="0">
                <a:solidFill>
                  <a:schemeClr val="accent5"/>
                </a:solidFill>
                <a:latin typeface="Josefin Sans" pitchFamily="2" charset="0"/>
              </a:rPr>
              <a:t>Hva er kroppspress?</a:t>
            </a:r>
          </a:p>
          <a:p>
            <a:pPr lvl="1"/>
            <a:r>
              <a:rPr lang="nb-NO" sz="3200" dirty="0">
                <a:solidFill>
                  <a:schemeClr val="accent5"/>
                </a:solidFill>
                <a:latin typeface="Josefin Sans" pitchFamily="2" charset="0"/>
              </a:rPr>
              <a:t>Hvordan tror dere kroppspress kan føles?</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a:solidFill>
                  <a:schemeClr val="accent5"/>
                </a:solidFill>
                <a:latin typeface="Josefin Sans" pitchFamily="2" charset="0"/>
              </a:rPr>
              <a:t>Felles oppsummering: finn fram til en definisjon!</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6"/>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Dokumentar!</a:t>
            </a:r>
            <a:endParaRPr lang="nb-NO" b="1" dirty="0">
              <a:solidFill>
                <a:schemeClr val="accent6"/>
              </a:solidFill>
              <a:latin typeface="Josefin Sans" pitchFamily="2" charset="0"/>
            </a:endParaRP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a:solidFill>
                  <a:schemeClr val="accent6"/>
                </a:solidFill>
                <a:latin typeface="Josefin Sans" pitchFamily="2" charset="0"/>
              </a:rPr>
              <a:t>Mens dere ser dokumentaren, skal dere skrive ned de tankene og følelsene elevene i filmen har om kroppen sin. </a:t>
            </a:r>
          </a:p>
          <a:p>
            <a:endParaRPr lang="nb-NO" sz="3200" dirty="0">
              <a:solidFill>
                <a:schemeClr val="accent6"/>
              </a:solidFill>
              <a:latin typeface="Josefin Sans" pitchFamily="2" charset="0"/>
            </a:endParaRPr>
          </a:p>
        </p:txBody>
      </p:sp>
    </p:spTree>
    <p:extLst>
      <p:ext uri="{BB962C8B-B14F-4D97-AF65-F5344CB8AC3E}">
        <p14:creationId xmlns:p14="http://schemas.microsoft.com/office/powerpoint/2010/main" val="82745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Skriv alle ordene på tavlen.</a:t>
            </a:r>
          </a:p>
          <a:p>
            <a:r>
              <a:rPr lang="nb-NO" sz="3600" dirty="0">
                <a:solidFill>
                  <a:schemeClr val="accent5"/>
                </a:solidFill>
                <a:latin typeface="Josefin Sans" pitchFamily="2" charset="0"/>
              </a:rPr>
              <a:t>Se på klassens definisjon på kroppspress. Kjenner elevene på filmen på kroppspress?</a:t>
            </a:r>
          </a:p>
          <a:p>
            <a:r>
              <a:rPr lang="nb-NO" sz="3600" dirty="0">
                <a:solidFill>
                  <a:schemeClr val="accent5"/>
                </a:solidFill>
                <a:latin typeface="Josefin Sans" pitchFamily="2" charset="0"/>
              </a:rPr>
              <a:t>Hvorfor tror dere elevene fra filmen har disse følelsene og tankene om kroppene sine?</a:t>
            </a:r>
          </a:p>
          <a:p>
            <a:r>
              <a:rPr lang="nb-NO" sz="3600" dirty="0">
                <a:solidFill>
                  <a:schemeClr val="accent5"/>
                </a:solidFill>
                <a:latin typeface="Josefin Sans" pitchFamily="2" charset="0"/>
              </a:rPr>
              <a:t>Hva kan vi som klasse gjøre for å passe på at ingen kjenner på slike følelser?</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Kroppspress og reklame</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lnSpcReduction="10000"/>
          </a:bodyPr>
          <a:lstStyle/>
          <a:p>
            <a:r>
              <a:rPr lang="nb-NO" sz="3200" dirty="0">
                <a:solidFill>
                  <a:schemeClr val="accent5"/>
                </a:solidFill>
                <a:latin typeface="Josefin Sans" pitchFamily="2" charset="0"/>
                <a:ea typeface="+mn-lt"/>
                <a:cs typeface="+mn-lt"/>
              </a:rPr>
              <a:t>Hovedformålet med reklame er å selge ting til oss forbrukerne</a:t>
            </a:r>
            <a:endParaRPr lang="en-US" sz="3200" dirty="0">
              <a:solidFill>
                <a:schemeClr val="accent5"/>
              </a:solidFill>
              <a:latin typeface="Josefin Sans" pitchFamily="2" charset="0"/>
              <a:ea typeface="+mn-lt"/>
              <a:cs typeface="+mn-lt"/>
            </a:endParaRPr>
          </a:p>
          <a:p>
            <a:r>
              <a:rPr lang="nb-NO" sz="3200" dirty="0">
                <a:solidFill>
                  <a:schemeClr val="accent5"/>
                </a:solidFill>
                <a:latin typeface="Josefin Sans" pitchFamily="2" charset="0"/>
                <a:ea typeface="+mn-lt"/>
                <a:cs typeface="+mn-lt"/>
              </a:rPr>
              <a:t>Det gjør de som lager reklamen ved å gi oss en følelse av at noe ved oss må fikses eller endres, og at det kan løses ved å kjøpe produktet deres</a:t>
            </a:r>
            <a:endParaRPr lang="en-US" sz="3200" dirty="0">
              <a:solidFill>
                <a:schemeClr val="accent5"/>
              </a:solidFill>
              <a:latin typeface="Josefin Sans" pitchFamily="2" charset="0"/>
              <a:ea typeface="+mn-lt"/>
              <a:cs typeface="+mn-lt"/>
            </a:endParaRPr>
          </a:p>
          <a:p>
            <a:r>
              <a:rPr lang="nb-NO" sz="3200" dirty="0">
                <a:solidFill>
                  <a:schemeClr val="accent5"/>
                </a:solidFill>
                <a:latin typeface="Josefin Sans" pitchFamily="2" charset="0"/>
              </a:rPr>
              <a:t>En måte å skape denne følelsen hos oss er å retusjere bildene av modellene, altså at de endrer på utseendet deres så de ikke ser ut som i virkeligheten</a:t>
            </a:r>
          </a:p>
          <a:p>
            <a:r>
              <a:rPr lang="nb-NO" sz="3200" dirty="0">
                <a:solidFill>
                  <a:schemeClr val="accent5"/>
                </a:solidFill>
                <a:latin typeface="Josefin Sans" pitchFamily="2" charset="0"/>
              </a:rPr>
              <a:t>De som står bak reklamen tjener altså penger på at du har dårlig selvbilde!</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Hvor kommer kroppspress fra?</a:t>
            </a:r>
          </a:p>
          <a:p>
            <a:r>
              <a:rPr lang="nb-NO" sz="3600" dirty="0">
                <a:solidFill>
                  <a:schemeClr val="accent5"/>
                </a:solidFill>
                <a:latin typeface="Josefin Sans" pitchFamily="2" charset="0"/>
              </a:rPr>
              <a:t>Hvorfor er det viktig å vite at bilder man ser i reklamer er retusjerte eller bruker et filter?</a:t>
            </a:r>
          </a:p>
          <a:p>
            <a:r>
              <a:rPr lang="nb-NO" sz="3600" dirty="0">
                <a:solidFill>
                  <a:schemeClr val="accent5"/>
                </a:solidFill>
                <a:latin typeface="Josefin Sans" pitchFamily="2" charset="0"/>
              </a:rPr>
              <a:t>Hva kan kroppspress gjøre med unge?</a:t>
            </a:r>
          </a:p>
          <a:p>
            <a:r>
              <a:rPr lang="nb-NO" sz="3600" dirty="0">
                <a:solidFill>
                  <a:schemeClr val="accent5"/>
                </a:solidFill>
                <a:latin typeface="Josefin Sans" pitchFamily="2" charset="0"/>
              </a:rPr>
              <a:t>Hvordan kan vi takle kroppspress?</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8" y="1445256"/>
            <a:ext cx="7182693" cy="5248538"/>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bg1"/>
                </a:solidFill>
                <a:latin typeface="Josefin Sans" pitchFamily="2" charset="0"/>
              </a:rPr>
              <a:t>Variasjon er normalen!</a:t>
            </a:r>
          </a:p>
          <a:p>
            <a:r>
              <a:rPr lang="nb-NO" sz="2800" dirty="0">
                <a:solidFill>
                  <a:schemeClr val="bg1"/>
                </a:solidFill>
                <a:latin typeface="Josefin Sans" pitchFamily="2" charset="0"/>
              </a:rPr>
              <a:t>Alle kropper er forskjellige</a:t>
            </a:r>
          </a:p>
          <a:p>
            <a:r>
              <a:rPr lang="nb-NO" sz="2800" dirty="0">
                <a:solidFill>
                  <a:schemeClr val="bg1"/>
                </a:solidFill>
                <a:latin typeface="Josefin Sans" pitchFamily="2" charset="0"/>
              </a:rPr>
              <a:t>Seksualitet og preferanser varierer </a:t>
            </a:r>
            <a:br>
              <a:rPr lang="nb-NO" sz="2800" dirty="0">
                <a:solidFill>
                  <a:schemeClr val="bg1"/>
                </a:solidFill>
                <a:latin typeface="Josefin Sans" pitchFamily="2" charset="0"/>
              </a:rPr>
            </a:br>
            <a:r>
              <a:rPr lang="nb-NO" sz="2800" dirty="0">
                <a:solidFill>
                  <a:schemeClr val="bg1"/>
                </a:solidFill>
                <a:latin typeface="Josefin Sans" pitchFamily="2" charset="0"/>
              </a:rPr>
              <a:t>fra person til person</a:t>
            </a:r>
          </a:p>
          <a:p>
            <a:r>
              <a:rPr lang="nb-NO" sz="2800" dirty="0">
                <a:solidFill>
                  <a:schemeClr val="bg1"/>
                </a:solidFill>
                <a:latin typeface="Josefin Sans" pitchFamily="2" charset="0"/>
              </a:rPr>
              <a:t>Normer og press påvirker vårt syn på </a:t>
            </a:r>
            <a:br>
              <a:rPr lang="nb-NO" sz="2800" dirty="0">
                <a:solidFill>
                  <a:schemeClr val="bg1"/>
                </a:solidFill>
                <a:latin typeface="Josefin Sans" pitchFamily="2" charset="0"/>
              </a:rPr>
            </a:br>
            <a:r>
              <a:rPr lang="nb-NO" sz="2800" dirty="0">
                <a:solidFill>
                  <a:schemeClr val="bg1"/>
                </a:solidFill>
                <a:latin typeface="Josefin Sans" pitchFamily="2" charset="0"/>
              </a:rPr>
              <a:t>kropp og seksualitet</a:t>
            </a:r>
          </a:p>
          <a:p>
            <a:r>
              <a:rPr lang="nb-NO" sz="2800" dirty="0">
                <a:solidFill>
                  <a:schemeClr val="bg1"/>
                </a:solidFill>
                <a:latin typeface="Josefin Sans" pitchFamily="2" charset="0"/>
              </a:rPr>
              <a:t>Samtykke og kommunikasjon er en viktig </a:t>
            </a:r>
            <a:br>
              <a:rPr lang="nb-NO" sz="2800" dirty="0">
                <a:solidFill>
                  <a:schemeClr val="bg1"/>
                </a:solidFill>
                <a:latin typeface="Josefin Sans" pitchFamily="2" charset="0"/>
              </a:rPr>
            </a:br>
            <a:r>
              <a:rPr lang="nb-NO" sz="2800" dirty="0">
                <a:solidFill>
                  <a:schemeClr val="bg1"/>
                </a:solidFill>
                <a:latin typeface="Josefin Sans" pitchFamily="2" charset="0"/>
              </a:rPr>
              <a:t>del av sex og seksualitet</a:t>
            </a:r>
          </a:p>
          <a:p>
            <a:r>
              <a:rPr lang="nb-NO" sz="2800" dirty="0">
                <a:solidFill>
                  <a:schemeClr val="bg1"/>
                </a:solidFill>
                <a:latin typeface="Josefin Sans" pitchFamily="2" charset="0"/>
              </a:rPr>
              <a:t>Vi er alle akkurat like #Verdifulle – akkurat som vi er!</a:t>
            </a:r>
          </a:p>
          <a:p>
            <a:r>
              <a:rPr lang="nb-NO" sz="2800" dirty="0">
                <a:solidFill>
                  <a:schemeClr val="bg1"/>
                </a:solidFill>
                <a:latin typeface="Josefin Sans" pitchFamily="2" charset="0"/>
              </a:rPr>
              <a:t>Har dere flere spørsmål? Gå inn på </a:t>
            </a:r>
            <a:r>
              <a:rPr lang="nb-NO" sz="2800" dirty="0">
                <a:solidFill>
                  <a:schemeClr val="bg1"/>
                </a:solidFill>
                <a:latin typeface="Josefin Sans" pitchFamily="2" charset="0"/>
                <a:hlinkClick r:id="rId6">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still spørsmål, eller les andres spørsmål og svar!</a:t>
            </a:r>
          </a:p>
        </p:txBody>
      </p:sp>
      <p:sp>
        <p:nvSpPr>
          <p:cNvPr id="5" name="TekstSylinder 4">
            <a:extLst>
              <a:ext uri="{FF2B5EF4-FFF2-40B4-BE49-F238E27FC236}">
                <a16:creationId xmlns:a16="http://schemas.microsoft.com/office/drawing/2014/main" id="{F6092FDE-8145-4AF0-BEDD-0A4097156F83}"/>
              </a:ext>
            </a:extLst>
          </p:cNvPr>
          <p:cNvSpPr txBox="1"/>
          <p:nvPr/>
        </p:nvSpPr>
        <p:spPr>
          <a:xfrm>
            <a:off x="337458" y="304800"/>
            <a:ext cx="5364842" cy="830997"/>
          </a:xfrm>
          <a:prstGeom prst="rect">
            <a:avLst/>
          </a:prstGeom>
          <a:noFill/>
        </p:spPr>
        <p:txBody>
          <a:bodyPr wrap="square" rtlCol="0">
            <a:spAutoFit/>
          </a:bodyPr>
          <a:lstStyle/>
          <a:p>
            <a:r>
              <a:rPr lang="nb-NO" sz="4800" b="1" dirty="0">
                <a:solidFill>
                  <a:schemeClr val="bg1"/>
                </a:solidFill>
                <a:latin typeface="Josefin Sans" pitchFamily="2" charset="0"/>
              </a:rPr>
              <a:t>Oppsummering</a:t>
            </a:r>
          </a:p>
        </p:txBody>
      </p:sp>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Din seksualitet er #verdifull</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Det er mange ting unge lurer på når det kommer til kropp, sex og seksualitet</a:t>
            </a:r>
          </a:p>
          <a:p>
            <a:pPr lvl="1"/>
            <a:r>
              <a:rPr lang="nb-NO" dirty="0">
                <a:solidFill>
                  <a:schemeClr val="accent5"/>
                </a:solidFill>
                <a:latin typeface="Josefin Sans" pitchFamily="2" charset="0"/>
              </a:rPr>
              <a:t>For eksempel lurer mange på om de er normale</a:t>
            </a:r>
          </a:p>
          <a:p>
            <a:r>
              <a:rPr lang="nb-NO" dirty="0">
                <a:solidFill>
                  <a:schemeClr val="accent5"/>
                </a:solidFill>
                <a:latin typeface="Josefin Sans" pitchFamily="2" charset="0"/>
              </a:rPr>
              <a:t>Det normale er at vi alle er forskjellige, også når det kommer til seksualitet</a:t>
            </a:r>
          </a:p>
          <a:p>
            <a:r>
              <a:rPr lang="nb-NO" dirty="0">
                <a:solidFill>
                  <a:schemeClr val="accent5"/>
                </a:solidFill>
                <a:latin typeface="Josefin Sans" pitchFamily="2" charset="0"/>
              </a:rPr>
              <a:t>Seksualiteten vår, kroppene våre og hva vi liker varierer fra person til person, men:</a:t>
            </a:r>
          </a:p>
          <a:p>
            <a:r>
              <a:rPr lang="nb-NO" dirty="0">
                <a:solidFill>
                  <a:schemeClr val="accent5"/>
                </a:solidFill>
                <a:latin typeface="Josefin Sans" pitchFamily="2" charset="0"/>
              </a:rPr>
              <a:t>Vi er alle akkurat like #Verdifulle – akkurat som vi er</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20">
            <a:extLst>
              <a:ext uri="{FF2B5EF4-FFF2-40B4-BE49-F238E27FC236}">
                <a16:creationId xmlns:a16="http://schemas.microsoft.com/office/drawing/2014/main" id="{310C25BE-D1D6-4B4A-8EDF-28FFFC9509C1}"/>
              </a:ext>
            </a:extLst>
          </p:cNvPr>
          <p:cNvPicPr>
            <a:picLocks noChangeAspect="1"/>
          </p:cNvPicPr>
          <p:nvPr/>
        </p:nvPicPr>
        <p:blipFill>
          <a:blip r:embed="rId5"/>
          <a:stretch>
            <a:fillRect/>
          </a:stretch>
        </p:blipFill>
        <p:spPr>
          <a:xfrm>
            <a:off x="10053770" y="369005"/>
            <a:ext cx="548916" cy="434559"/>
          </a:xfrm>
          <a:prstGeom prst="rect">
            <a:avLst/>
          </a:prstGeom>
        </p:spPr>
      </p:pic>
      <p:sp>
        <p:nvSpPr>
          <p:cNvPr id="2" name="TekstSylinder 1">
            <a:extLst>
              <a:ext uri="{FF2B5EF4-FFF2-40B4-BE49-F238E27FC236}">
                <a16:creationId xmlns:a16="http://schemas.microsoft.com/office/drawing/2014/main" id="{9BA08E9B-CE54-4895-B7D6-570FA1A78508}"/>
              </a:ext>
            </a:extLst>
          </p:cNvPr>
          <p:cNvSpPr txBox="1"/>
          <p:nvPr/>
        </p:nvSpPr>
        <p:spPr>
          <a:xfrm>
            <a:off x="660400" y="2274838"/>
            <a:ext cx="5232400" cy="2308324"/>
          </a:xfrm>
          <a:prstGeom prst="rect">
            <a:avLst/>
          </a:prstGeom>
          <a:noFill/>
        </p:spPr>
        <p:txBody>
          <a:bodyPr wrap="square" rtlCol="0">
            <a:spAutoFit/>
          </a:bodyPr>
          <a:lstStyle/>
          <a:p>
            <a:r>
              <a:rPr lang="nb-NO" sz="7200" b="1" dirty="0">
                <a:solidFill>
                  <a:schemeClr val="bg1"/>
                </a:solidFill>
                <a:latin typeface="Josefin Sans" pitchFamily="2" charset="0"/>
              </a:rPr>
              <a:t>Kropp og seksualitet</a:t>
            </a: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6"/>
          <a:stretch>
            <a:fillRect/>
          </a:stretch>
        </p:blipFill>
        <p:spPr>
          <a:xfrm>
            <a:off x="7204838" y="1220179"/>
            <a:ext cx="5653587" cy="5653587"/>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Kropp og kjønn</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fontScale="92500" lnSpcReduction="10000"/>
          </a:bodyPr>
          <a:lstStyle/>
          <a:p>
            <a:r>
              <a:rPr lang="nb-NO" dirty="0">
                <a:solidFill>
                  <a:schemeClr val="accent5"/>
                </a:solidFill>
                <a:latin typeface="Josefin Sans" pitchFamily="2" charset="0"/>
              </a:rPr>
              <a:t>Anatomisk kan man kategorisere kropper som kvinnelige, mannlige og interkjønn.</a:t>
            </a:r>
          </a:p>
          <a:p>
            <a:r>
              <a:rPr lang="nb-NO" dirty="0">
                <a:solidFill>
                  <a:schemeClr val="accent5"/>
                </a:solidFill>
                <a:latin typeface="Josefin Sans" pitchFamily="2" charset="0"/>
              </a:rPr>
              <a:t>Å være interkjønn vil blant annet si å være født med en krysning av kvinnelige og mannlige kjønnsorganer. Interkjønn </a:t>
            </a:r>
            <a:r>
              <a:rPr lang="nb-NO">
                <a:solidFill>
                  <a:schemeClr val="accent5"/>
                </a:solidFill>
                <a:latin typeface="Josefin Sans" pitchFamily="2" charset="0"/>
              </a:rPr>
              <a:t>er like </a:t>
            </a:r>
            <a:r>
              <a:rPr lang="nb-NO" dirty="0">
                <a:solidFill>
                  <a:schemeClr val="accent5"/>
                </a:solidFill>
                <a:latin typeface="Josefin Sans" pitchFamily="2" charset="0"/>
              </a:rPr>
              <a:t>vanlig som rødt hår på verdensbasis.</a:t>
            </a:r>
          </a:p>
          <a:p>
            <a:r>
              <a:rPr lang="nb-NO" dirty="0">
                <a:solidFill>
                  <a:schemeClr val="accent5"/>
                </a:solidFill>
                <a:latin typeface="Josefin Sans" pitchFamily="2" charset="0"/>
              </a:rPr>
              <a:t>Interkjønn og transkjønn er ikke det samme.</a:t>
            </a:r>
          </a:p>
          <a:p>
            <a:r>
              <a:rPr lang="nb-NO" dirty="0">
                <a:solidFill>
                  <a:schemeClr val="accent5"/>
                </a:solidFill>
                <a:latin typeface="Josefin Sans" pitchFamily="2" charset="0"/>
              </a:rPr>
              <a:t>Transpersoner har et annet kjønn enn de er født som.</a:t>
            </a:r>
          </a:p>
          <a:p>
            <a:r>
              <a:rPr lang="nb-NO" dirty="0">
                <a:solidFill>
                  <a:schemeClr val="accent5"/>
                </a:solidFill>
                <a:latin typeface="Josefin Sans" pitchFamily="2" charset="0"/>
              </a:rPr>
              <a:t>Noen transpersoner går på hormonbehandling som forandrer kroppen. </a:t>
            </a:r>
          </a:p>
          <a:p>
            <a:r>
              <a:rPr lang="nb-NO" dirty="0">
                <a:solidFill>
                  <a:schemeClr val="accent5"/>
                </a:solidFill>
                <a:latin typeface="Josefin Sans" pitchFamily="2" charset="0"/>
              </a:rPr>
              <a:t>Selv om vi deler kroppene våre inn etter kategorier varierer det veldig hvordan de ser ut og fungerer. </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Kropp og anatomi</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lnSpcReduction="10000"/>
          </a:bodyPr>
          <a:lstStyle/>
          <a:p>
            <a:r>
              <a:rPr lang="nb-NO" sz="3200" dirty="0">
                <a:solidFill>
                  <a:schemeClr val="accent5"/>
                </a:solidFill>
                <a:latin typeface="Josefin Sans" pitchFamily="2" charset="0"/>
              </a:rPr>
              <a:t>Siden alle kropper er forskjellige er det fint å bli kjent med egen kropp</a:t>
            </a:r>
          </a:p>
          <a:p>
            <a:r>
              <a:rPr lang="nb-NO" sz="3200" dirty="0">
                <a:solidFill>
                  <a:schemeClr val="accent5"/>
                </a:solidFill>
                <a:latin typeface="Josefin Sans" pitchFamily="2" charset="0"/>
              </a:rPr>
              <a:t>Vi har alle kjønnsorganer som det er vanlig å stimulere/ta på når vi har sex med oss selv eller andre</a:t>
            </a:r>
          </a:p>
          <a:p>
            <a:r>
              <a:rPr lang="nb-NO" sz="3200" dirty="0">
                <a:solidFill>
                  <a:schemeClr val="accent5"/>
                </a:solidFill>
                <a:latin typeface="Josefin Sans" pitchFamily="2" charset="0"/>
              </a:rPr>
              <a:t>Den delen av de kvinnelige kjønnsorganene vi kan stimulere er vulva (utenpå), kjønnsleppene, klitoris og skjeden (inni)</a:t>
            </a:r>
          </a:p>
          <a:p>
            <a:r>
              <a:rPr lang="nb-NO" sz="3200" dirty="0">
                <a:solidFill>
                  <a:schemeClr val="accent5"/>
                </a:solidFill>
                <a:latin typeface="Josefin Sans" pitchFamily="2" charset="0"/>
              </a:rPr>
              <a:t>Den delen av de mannlige kjønnsorganene vi kan stimulere er penishodet, skaftet, pungen og prostata</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411302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skjer i kroppen når vi blir kåte?</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a:solidFill>
                  <a:schemeClr val="accent5"/>
                </a:solidFill>
                <a:latin typeface="Josefin Sans" pitchFamily="2" charset="0"/>
              </a:rPr>
              <a:t>Å bli kåt vil si å få fysisk lyst til å ha sex eller onanere</a:t>
            </a:r>
          </a:p>
          <a:p>
            <a:r>
              <a:rPr lang="nb-NO" sz="3200" dirty="0">
                <a:solidFill>
                  <a:schemeClr val="accent5"/>
                </a:solidFill>
                <a:latin typeface="Josefin Sans" pitchFamily="2" charset="0"/>
              </a:rPr>
              <a:t>Det kan kjennes som en god og kilende følelse i kroppen, særlig i skrittet</a:t>
            </a:r>
          </a:p>
          <a:p>
            <a:r>
              <a:rPr lang="nb-NO" sz="3200" dirty="0">
                <a:solidFill>
                  <a:schemeClr val="accent5"/>
                </a:solidFill>
                <a:latin typeface="Josefin Sans" pitchFamily="2" charset="0"/>
              </a:rPr>
              <a:t>Det kommer blod til kjønnsorganene som gjør at de svulmer opp og blir stive og mer følsomme</a:t>
            </a:r>
          </a:p>
          <a:p>
            <a:r>
              <a:rPr lang="nb-NO" sz="3200" dirty="0">
                <a:solidFill>
                  <a:schemeClr val="accent5"/>
                </a:solidFill>
                <a:latin typeface="Josefin Sans" pitchFamily="2" charset="0"/>
              </a:rPr>
              <a:t>Kjønnsorganene begynner å produsere væske, enten ut av skjeden eller penishodet</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138711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Oppgave: følsomme steder på kroppen</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a:solidFill>
                  <a:schemeClr val="accent5"/>
                </a:solidFill>
                <a:latin typeface="Josefin Sans" pitchFamily="2" charset="0"/>
              </a:rPr>
              <a:t>Dere skal nå få se to videoklipp som handler om følsomme steder på kroppen og orgasme og utløsning. Videoene inneholder tegninger og ikke ekte bilder!</a:t>
            </a:r>
          </a:p>
          <a:p>
            <a:r>
              <a:rPr lang="nb-NO" sz="3200" dirty="0">
                <a:solidFill>
                  <a:schemeClr val="accent5"/>
                </a:solidFill>
                <a:latin typeface="Josefin Sans" pitchFamily="2" charset="0"/>
              </a:rPr>
              <a:t>Reflekter rundt innholdet i fellesskap eller grupper</a:t>
            </a:r>
          </a:p>
          <a:p>
            <a:r>
              <a:rPr lang="nb-NO" sz="3200" dirty="0">
                <a:solidFill>
                  <a:schemeClr val="accent5"/>
                </a:solidFill>
                <a:latin typeface="Josefin Sans" pitchFamily="2" charset="0"/>
              </a:rPr>
              <a:t>Dere får utdelt </a:t>
            </a:r>
            <a:r>
              <a:rPr lang="nb-NO" sz="3200" dirty="0" err="1">
                <a:solidFill>
                  <a:schemeClr val="accent5"/>
                </a:solidFill>
                <a:latin typeface="Josefin Sans" pitchFamily="2" charset="0"/>
              </a:rPr>
              <a:t>arbeidsark</a:t>
            </a:r>
            <a:r>
              <a:rPr lang="nb-NO" sz="3200" dirty="0">
                <a:solidFill>
                  <a:schemeClr val="accent5"/>
                </a:solidFill>
                <a:latin typeface="Josefin Sans" pitchFamily="2" charset="0"/>
              </a:rPr>
              <a:t> med illustrasjoner</a:t>
            </a:r>
          </a:p>
          <a:p>
            <a:r>
              <a:rPr lang="nb-NO" sz="3200" dirty="0">
                <a:solidFill>
                  <a:schemeClr val="accent5"/>
                </a:solidFill>
                <a:latin typeface="Josefin Sans" pitchFamily="2" charset="0"/>
              </a:rPr>
              <a:t>Reflekter rundt dem i fellesskap eller grupper</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3612621632"/>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F20618-1546-431F-BA6D-12065AD3FDD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FEC4F4C-200A-426C-B146-307B6C0572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55f26c-c92f-461a-8bd3-9d4b7b25ae45"/>
    <ds:schemaRef ds:uri="60e76758-918d-458b-bf34-b5278c840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9E824A-04E9-405E-84C3-561735C3F4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649</TotalTime>
  <Words>3902</Words>
  <Application>Microsoft Office PowerPoint</Application>
  <PresentationFormat>Widescreen</PresentationFormat>
  <Paragraphs>326</Paragraphs>
  <Slides>35</Slides>
  <Notes>35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35</vt:i4>
      </vt:variant>
    </vt:vector>
  </HeadingPairs>
  <TitlesOfParts>
    <vt:vector size="42" baseType="lpstr">
      <vt:lpstr>Arial</vt:lpstr>
      <vt:lpstr>Calibri</vt:lpstr>
      <vt:lpstr>Calibri Light</vt:lpstr>
      <vt:lpstr>Josefin Sans</vt:lpstr>
      <vt:lpstr>Minion Pro</vt:lpstr>
      <vt:lpstr>Open Sans</vt:lpstr>
      <vt:lpstr>Office Theme</vt:lpstr>
      <vt:lpstr>PowerPoint-presentasjon</vt:lpstr>
      <vt:lpstr>Hvorfor seksualitetsundervisning?</vt:lpstr>
      <vt:lpstr>Hvordan snakke om sex?</vt:lpstr>
      <vt:lpstr>Din seksualitet er #verdifull</vt:lpstr>
      <vt:lpstr>PowerPoint-presentasjon</vt:lpstr>
      <vt:lpstr>Kropp og kjønn</vt:lpstr>
      <vt:lpstr>Kropp og anatomi</vt:lpstr>
      <vt:lpstr>Hva skjer i kroppen når vi blir kåte?</vt:lpstr>
      <vt:lpstr>Oppgave: følsomme steder på kroppen</vt:lpstr>
      <vt:lpstr>Oppsummering</vt:lpstr>
      <vt:lpstr>Normer og sex</vt:lpstr>
      <vt:lpstr>Hva er en norm?</vt:lpstr>
      <vt:lpstr>Hva er seksuell orientering?</vt:lpstr>
      <vt:lpstr>Hvilke normer for sex finnes?</vt:lpstr>
      <vt:lpstr>Hva er sex?</vt:lpstr>
      <vt:lpstr>PowerPoint-presentasjon</vt:lpstr>
      <vt:lpstr>Felles refleksjon</vt:lpstr>
      <vt:lpstr>Seksuell utforsking</vt:lpstr>
      <vt:lpstr>PowerPoint-presentasjon</vt:lpstr>
      <vt:lpstr>Samtykke og kommunikasjon</vt:lpstr>
      <vt:lpstr>Kommunikasjon og grenser</vt:lpstr>
      <vt:lpstr>Oppgave: Mine og dine grenser</vt:lpstr>
      <vt:lpstr>Diskuter i grupper</vt:lpstr>
      <vt:lpstr>Felles refleksjon</vt:lpstr>
      <vt:lpstr>Kommunikasjon</vt:lpstr>
      <vt:lpstr>Hva er samtykke?</vt:lpstr>
      <vt:lpstr>Hvordan sikre samtykke?</vt:lpstr>
      <vt:lpstr>Samtykke og kommunikasjon: Oppsummering</vt:lpstr>
      <vt:lpstr>PowerPoint-presentasjon</vt:lpstr>
      <vt:lpstr>Hva er kroppspress?</vt:lpstr>
      <vt:lpstr>PowerPoint-presentasjon</vt:lpstr>
      <vt:lpstr>Oppsummering</vt:lpstr>
      <vt:lpstr>Kroppspress og reklame</vt:lpstr>
      <vt:lpstr>Oppsummering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Ellen Hansen</cp:lastModifiedBy>
  <cp:revision>21</cp:revision>
  <dcterms:created xsi:type="dcterms:W3CDTF">2022-01-03T08:54:51Z</dcterms:created>
  <dcterms:modified xsi:type="dcterms:W3CDTF">2022-02-10T14:08:09Z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