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60" r:id="rId5"/>
    <p:sldId id="257" r:id="rId6"/>
    <p:sldId id="261" r:id="rId7"/>
    <p:sldId id="262" r:id="rId8"/>
    <p:sldId id="263" r:id="rId9"/>
    <p:sldId id="271" r:id="rId10"/>
    <p:sldId id="272" r:id="rId11"/>
    <p:sldId id="273" r:id="rId12"/>
    <p:sldId id="274" r:id="rId13"/>
    <p:sldId id="264" r:id="rId14"/>
    <p:sldId id="275" r:id="rId15"/>
    <p:sldId id="276" r:id="rId16"/>
    <p:sldId id="277" r:id="rId17"/>
    <p:sldId id="278" r:id="rId18"/>
    <p:sldId id="279" r:id="rId19"/>
    <p:sldId id="280" r:id="rId20"/>
    <p:sldId id="281" r:id="rId21"/>
    <p:sldId id="282" r:id="rId22"/>
    <p:sldId id="283" r:id="rId23"/>
    <p:sldId id="284" r:id="rId24"/>
    <p:sldId id="285" r:id="rId25"/>
    <p:sldId id="293" r:id="rId26"/>
    <p:sldId id="286" r:id="rId27"/>
    <p:sldId id="256" r:id="rId28"/>
    <p:sldId id="266" r:id="rId29"/>
    <p:sldId id="295" r:id="rId30"/>
    <p:sldId id="296" r:id="rId31"/>
    <p:sldId id="265" r:id="rId32"/>
    <p:sldId id="289" r:id="rId33"/>
    <p:sldId id="287" r:id="rId34"/>
    <p:sldId id="290" r:id="rId35"/>
    <p:sldId id="291" r:id="rId36"/>
    <p:sldId id="292" r:id="rId37"/>
    <p:sldId id="288" r:id="rId38"/>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68014" autoAdjust="0"/>
  </p:normalViewPr>
  <p:slideViewPr>
    <p:cSldViewPr snapToGrid="0" snapToObjects="1">
      <p:cViewPr varScale="1">
        <p:scale>
          <a:sx n="43" d="100"/>
          <a:sy n="43" d="100"/>
        </p:scale>
        <p:origin x="167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347B581E-A790-4C59-AB48-962CC8665FEF}"/>
    <pc:docChg chg="custSel modSld">
      <pc:chgData name="Ella de Figueiredo Lykke" userId="938a913d-b5e1-4333-adef-82f26c90ce3a" providerId="ADAL" clId="{347B581E-A790-4C59-AB48-962CC8665FEF}" dt="2022-02-06T17:04:49.633" v="7"/>
      <pc:docMkLst>
        <pc:docMk/>
      </pc:docMkLst>
      <pc:sldChg chg="modNotesTx">
        <pc:chgData name="Ella de Figueiredo Lykke" userId="938a913d-b5e1-4333-adef-82f26c90ce3a" providerId="ADAL" clId="{347B581E-A790-4C59-AB48-962CC8665FEF}" dt="2022-02-06T17:04:49.633" v="7"/>
        <pc:sldMkLst>
          <pc:docMk/>
          <pc:sldMk cId="82745398"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1</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Veke 6 2022 | 8.–9. trinnet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Dette er ein PowerPoint som kan delast opp i fleire delar alt etter kor mykje tid som blir sett av. Lysark 2, 3 og 4 kan brukast som introduksjonsark til alle temaa, og lysark 35 kan brukast til oppsummering. Oppgåvene frå oppgåveheftet er lagde inn i </a:t>
            </a:r>
            <a:r>
              <a:rPr lang="nn-NO" sz="1200" kern="1200" dirty="0" err="1">
                <a:solidFill>
                  <a:schemeClr val="tx1"/>
                </a:solidFill>
                <a:effectLst/>
                <a:latin typeface="+mn-lt"/>
                <a:ea typeface="+mn-ea"/>
                <a:cs typeface="+mn-cs"/>
              </a:rPr>
              <a:t>PowerPointen</a:t>
            </a:r>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Ca. tidsforbruk:</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Kroppen: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Normer og sex: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Samtykke og kommunikasjon: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90 minutt</a:t>
            </a:r>
            <a:endParaRPr lang="nb-NO" sz="1200" kern="1200" dirty="0">
              <a:solidFill>
                <a:schemeClr val="tx1"/>
              </a:solidFill>
              <a:effectLst/>
              <a:latin typeface="+mn-lt"/>
              <a:ea typeface="+mn-ea"/>
              <a:cs typeface="+mn-cs"/>
            </a:endParaRPr>
          </a:p>
          <a:p>
            <a:r>
              <a:rPr lang="nn-NO" sz="1200" kern="120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1698C077-D96A-4BD0-9177-9E270A5260E8}" type="slidenum">
              <a:rPr lang="nb-NO" smtClean="0"/>
              <a:t>1</a:t>
            </a:fld>
            <a:endParaRPr lang="nb-NO"/>
          </a:p>
        </p:txBody>
      </p:sp>
    </p:spTree>
    <p:extLst>
      <p:ext uri="{BB962C8B-B14F-4D97-AF65-F5344CB8AC3E}">
        <p14:creationId xmlns:p14="http://schemas.microsoft.com/office/powerpoint/2010/main" val="100063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Klassen skal </a:t>
            </a:r>
            <a:r>
              <a:rPr lang="nb-NO" dirty="0" err="1"/>
              <a:t>gjere</a:t>
            </a:r>
            <a:r>
              <a:rPr lang="nb-NO" dirty="0"/>
              <a:t> </a:t>
            </a:r>
            <a:r>
              <a:rPr lang="nb-NO" dirty="0" err="1"/>
              <a:t>oppgåve</a:t>
            </a:r>
            <a:r>
              <a:rPr lang="nb-NO" dirty="0"/>
              <a:t> 3: </a:t>
            </a:r>
            <a:r>
              <a:rPr lang="nb-NO" dirty="0" err="1"/>
              <a:t>Definisjonar</a:t>
            </a:r>
            <a:r>
              <a:rPr lang="nb-NO" dirty="0"/>
              <a:t> på sex</a:t>
            </a:r>
          </a:p>
          <a:p>
            <a:r>
              <a:rPr lang="nb-NO" dirty="0" err="1"/>
              <a:t>Undervisaren</a:t>
            </a:r>
            <a:r>
              <a:rPr lang="nb-NO" dirty="0"/>
              <a:t> kan klippe ut korta på førehand, eller elevgruppene kan klippe ut </a:t>
            </a:r>
            <a:r>
              <a:rPr lang="nb-NO" dirty="0" err="1"/>
              <a:t>illustrasjonane</a:t>
            </a:r>
            <a:r>
              <a:rPr lang="nb-NO" dirty="0"/>
              <a:t> </a:t>
            </a:r>
            <a:r>
              <a:rPr lang="nb-NO" dirty="0" err="1"/>
              <a:t>sjølv</a:t>
            </a:r>
            <a:r>
              <a:rPr lang="nb-NO" dirty="0"/>
              <a:t>.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424529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 siste delen av </a:t>
            </a:r>
            <a:r>
              <a:rPr lang="nb-NO" dirty="0" err="1"/>
              <a:t>oppgåva</a:t>
            </a:r>
            <a:r>
              <a:rPr lang="nb-NO" dirty="0"/>
              <a:t> består av </a:t>
            </a:r>
            <a:r>
              <a:rPr lang="nb-NO" dirty="0" err="1"/>
              <a:t>ein</a:t>
            </a:r>
            <a:r>
              <a:rPr lang="nb-NO" dirty="0"/>
              <a:t> film </a:t>
            </a:r>
            <a:r>
              <a:rPr lang="nb-NO" dirty="0" err="1"/>
              <a:t>frå</a:t>
            </a:r>
            <a:r>
              <a:rPr lang="nb-NO" dirty="0"/>
              <a:t> NRK Newton med refleksjonsspørsmål som høyrer til. Filmen er </a:t>
            </a:r>
            <a:r>
              <a:rPr lang="nb-NO" dirty="0" err="1"/>
              <a:t>utelaten</a:t>
            </a:r>
            <a:r>
              <a:rPr lang="nb-NO" dirty="0"/>
              <a:t> </a:t>
            </a:r>
            <a:r>
              <a:rPr lang="nb-NO" dirty="0" err="1"/>
              <a:t>frå</a:t>
            </a:r>
            <a:r>
              <a:rPr lang="nb-NO" dirty="0"/>
              <a:t> </a:t>
            </a:r>
            <a:r>
              <a:rPr lang="nb-NO" dirty="0" err="1"/>
              <a:t>PowerPointen</a:t>
            </a:r>
            <a:r>
              <a:rPr lang="nb-NO" dirty="0"/>
              <a:t>, men kan gjerne </a:t>
            </a:r>
            <a:r>
              <a:rPr lang="nb-NO" dirty="0" err="1"/>
              <a:t>inkluderast</a:t>
            </a:r>
            <a:r>
              <a:rPr lang="nb-NO" dirty="0"/>
              <a:t> dersom det er tid til det.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251954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Seksualitet er variert og forskjellig. I og med at definisjonen på sex og kva som er seksuelt, varierer frå person til person, er det viktig å snakke saman om kva sex og seksualitet betyr for den enkelte. Det er også viktig å finne ut kva det betyr for deg!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267187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I oppsummeringa kan de anten dele klassen opp i grupper og la dei diskutere, eller de kan ta det i plenum. Gå gjennom dei ulike punkta. Dvel gjerne ekstra ved det nest siste punktet – her kan de nemne mange ting. Film, TV og sosiale medium bidrar også til å skape </a:t>
            </a:r>
            <a:r>
              <a:rPr lang="nn-NO" sz="1200" kern="1200" dirty="0" err="1">
                <a:solidFill>
                  <a:schemeClr val="tx1"/>
                </a:solidFill>
                <a:effectLst/>
                <a:latin typeface="+mn-lt"/>
                <a:ea typeface="+mn-ea"/>
                <a:cs typeface="+mn-cs"/>
              </a:rPr>
              <a:t>forventninger</a:t>
            </a:r>
            <a:r>
              <a:rPr lang="nn-NO" sz="1200" kern="1200" dirty="0">
                <a:solidFill>
                  <a:schemeClr val="tx1"/>
                </a:solidFill>
                <a:effectLst/>
                <a:latin typeface="+mn-lt"/>
                <a:ea typeface="+mn-ea"/>
                <a:cs typeface="+mn-cs"/>
              </a:rPr>
              <a:t> om korleis vi skal sjå ut og oppføre oss.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Svaret på den siste er: Så lenge alle kan gi samtykke og ein ikkje skader seg sjølv og andre, er svaret NEI.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52889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191590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201255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Finn fram oppgåve 4: «Mine og dine grenser». Gjer elevane merksame på at teksten dei skal tenkjeskrive, ikkje skal lesast høgt, men brukast i gruppearbeidet.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Etter tenkjeskriving skal klassen delast inn i grupper på to til fire elevar per gruppe.</a:t>
            </a:r>
            <a:endParaRPr lang="nb-NO" sz="1200" kern="1200" dirty="0">
              <a:solidFill>
                <a:schemeClr val="tx1"/>
              </a:solidFill>
              <a:effectLst/>
              <a:latin typeface="+mn-lt"/>
              <a:ea typeface="+mn-ea"/>
              <a:cs typeface="+mn-cs"/>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233102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NB: Minn elevane på å diskutere spørsmåla på generelt grunnlag og ikkje med utgangspunkt i eigne erfaringar.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415502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Gå gjennom punkta i plenum.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Rolla til undervisaren i denne øvinga er å leggje til rette for ein god samtale og sørgje for at haldningane og synspunkta til elevane kjem så godt fram som råd. Det gjer undervisaren gjennom å stille opne og utdjupande spørsmål.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2174122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384165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Dette er ei introduksjonsark som kan brukast saman med lysark 3 og 4 til alle oppgåvene. Forsking viser at vi gjer tryggare val og får eit meir positivt forhold til kropp og seksualitet dersom vi har god seksualitetsundervisning før vi blir seksuelt aktive.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376906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2420047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179240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No skal klassen gjere oppgåve 5: Korleis hjelpe kvarandre i grensesituasjonar?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Elevane kan jobbe vidare med denne oppgåva på fleire ulike måtar. Dei kan for eksempel lage ei oversikt over ulike ting ein kan gjere eller seie i grensesituasjonar, og lage ein mal for dette. Dei kan også for eksempel lag ein teikneserie eller ulike teikningar baserte på situasjonen.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 er viktig å lære å setje grenser for seg sjølv, men det er vel så viktig å lære å lytte til og respektere grensene andre har. Det kan bli mykje merksemd mot «nei betyr nei» og for lite mot «ja betyr ja». Hugs å vere merksame på dette.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2603594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Her er det viktig å understreke at samtykke og kommunikasjon er viktig nettopp </a:t>
            </a:r>
            <a:r>
              <a:rPr lang="nn-NO" sz="1200" b="1" kern="1200" dirty="0">
                <a:solidFill>
                  <a:schemeClr val="tx1"/>
                </a:solidFill>
                <a:effectLst/>
                <a:latin typeface="+mn-lt"/>
                <a:ea typeface="+mn-ea"/>
                <a:cs typeface="+mn-cs"/>
              </a:rPr>
              <a:t>fordi </a:t>
            </a:r>
            <a:r>
              <a:rPr lang="nn-NO" sz="1200" kern="1200" dirty="0">
                <a:solidFill>
                  <a:schemeClr val="tx1"/>
                </a:solidFill>
                <a:effectLst/>
                <a:latin typeface="+mn-lt"/>
                <a:ea typeface="+mn-ea"/>
                <a:cs typeface="+mn-cs"/>
              </a:rPr>
              <a:t>vi er forskjellige, har forskjellige tenningsmønster og forskjellige grenser. Det du synest er godt, er ikkje nødvendigvis noko partnaren din liker. Både din og andre sin seksualitet skal respekterast, og derfor er kommunikasjon viktig!</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889373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No skal vi snakke litt om kropp og seksualitet. Estimert tid: 90 minutt.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2457381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Finn fram oppgåve 6: «Klar for å ha sex?». Fortel at denne oppgåva er relevant for alle, også dei som har hatt sex. Temaa dei skal diskutere, gjeld for alle som har tenkt å ha ein seksuell relasjon med nokon på eitt eller anna tidspunkt.  </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Når gruppene er ferdige, skal dei presentere prioriteringane sine for klassen og grunngi vala sine. Undervisaren kan stille utdjupande spørsmål undervegs. </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Kva må vi gjere for å sikre at dei faktorane som er viktige for oss, blir oppfylte? Ta utgangspunkt i faktorane på kortet.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26</a:t>
            </a:fld>
            <a:endParaRPr lang="en-NO"/>
          </a:p>
        </p:txBody>
      </p:sp>
    </p:spTree>
    <p:extLst>
      <p:ext uri="{BB962C8B-B14F-4D97-AF65-F5344CB8AC3E}">
        <p14:creationId xmlns:p14="http://schemas.microsoft.com/office/powerpoint/2010/main" val="3364759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Som </a:t>
            </a:r>
            <a:r>
              <a:rPr lang="nn-NO" sz="1200" kern="1200" dirty="0" err="1">
                <a:solidFill>
                  <a:schemeClr val="tx1"/>
                </a:solidFill>
                <a:effectLst/>
                <a:latin typeface="+mn-lt"/>
                <a:ea typeface="+mn-ea"/>
                <a:cs typeface="+mn-cs"/>
              </a:rPr>
              <a:t>svar</a:t>
            </a:r>
            <a:r>
              <a:rPr lang="nn-NO" sz="1200" kern="1200" dirty="0">
                <a:solidFill>
                  <a:schemeClr val="tx1"/>
                </a:solidFill>
                <a:effectLst/>
                <a:latin typeface="+mn-lt"/>
                <a:ea typeface="+mn-ea"/>
                <a:cs typeface="+mn-cs"/>
              </a:rPr>
              <a:t> på siste spørsmålet kan du for eksempel spørje vedkomande om hen har lyst til å ha sex. Du kan også spørje på ein annan måte, for eksempel: Skal vi behalde undertøyet på? Skal eg finne fram kondom?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hente</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27</a:t>
            </a:fld>
            <a:endParaRPr lang="en-NO"/>
          </a:p>
        </p:txBody>
      </p:sp>
    </p:spTree>
    <p:extLst>
      <p:ext uri="{BB962C8B-B14F-4D97-AF65-F5344CB8AC3E}">
        <p14:creationId xmlns:p14="http://schemas.microsoft.com/office/powerpoint/2010/main" val="726643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Fortel at de no skal snakke om kroppspress og deretter sjå ein liten dokumentar som handlar om ungdommar som ikkje vil dusje i fellesdusjen etter gym. Det er intervju med elevane i garderoben, der dei snakkar om kvifor dei ikkje dusjar etter gym. Dei snakkar om kroppsbilde, sjølvtillit, usikkerheit og sosiale fellesskap. Først skal vi snakke litt om kroppspress, deretter ser vi filmen, og de skal notere ned nokre ting undervegs.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Snakk kort i plenum om kva ein dokumentar er, og kva som er forskjellen på fiksjon og dokumentar.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28</a:t>
            </a:fld>
            <a:endParaRPr lang="en-NO"/>
          </a:p>
        </p:txBody>
      </p:sp>
    </p:spTree>
    <p:extLst>
      <p:ext uri="{BB962C8B-B14F-4D97-AF65-F5344CB8AC3E}">
        <p14:creationId xmlns:p14="http://schemas.microsoft.com/office/powerpoint/2010/main" val="322158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Felles oppsummering. Skriv forslaga frå elevane på tavla, og sjå om de kan kome fram til ein felles definisjon på kva kroppspress er. (</a:t>
            </a:r>
            <a:r>
              <a:rPr lang="nn-NO" sz="1200" i="1" kern="1200" dirty="0">
                <a:solidFill>
                  <a:schemeClr val="tx1"/>
                </a:solidFill>
                <a:effectLst/>
                <a:latin typeface="+mn-lt"/>
                <a:ea typeface="+mn-ea"/>
                <a:cs typeface="+mn-cs"/>
              </a:rPr>
              <a:t>F.eks. «Kroppspress er å kjenne på ei forventning om at kroppen din skal sjå ut på ein spesiell måte, og at ein kjenner seg usikker på om ein ser bra ut fordi kroppen ikkje liknar på det.»)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29</a:t>
            </a:fld>
            <a:endParaRPr lang="en-NO"/>
          </a:p>
        </p:txBody>
      </p:sp>
    </p:spTree>
    <p:extLst>
      <p:ext uri="{BB962C8B-B14F-4D97-AF65-F5344CB8AC3E}">
        <p14:creationId xmlns:p14="http://schemas.microsoft.com/office/powerpoint/2010/main" val="65247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 kan vere vanskeleg å snakke om seksualitet og sex. For somme kan det vere veldig sårbart, og vi anbefaler at de lagar tydelege, sosiale avtalar. Sjå i lærarrettleiinga for eksempel på avtalar de gjer med klassen for å skape eit trygt rom i undervisninga. Lag felles køyrereglar for klassen, for eksempel: ingen hatefulle eller diskriminerande ytringar, vi ler ikkje av kvarandre, vi tar temaa alvorleg, og så vidare. </a:t>
            </a:r>
            <a:endParaRPr lang="nb-NO" sz="1200" kern="1200" dirty="0">
              <a:solidFill>
                <a:schemeClr val="tx1"/>
              </a:solidFill>
              <a:effectLst/>
              <a:latin typeface="+mn-lt"/>
              <a:ea typeface="+mn-ea"/>
              <a:cs typeface="+mn-cs"/>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12775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Link: </a:t>
            </a:r>
            <a:r>
              <a:rPr lang="nb-NO" sz="1200" b="0" i="0" u="none" strike="noStrike" baseline="0">
                <a:latin typeface="Minion Pro"/>
              </a:rPr>
              <a:t>https://tv.nrk.no/se?v=KOID75002021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30</a:t>
            </a:fld>
            <a:endParaRPr lang="en-NO"/>
          </a:p>
        </p:txBody>
      </p:sp>
    </p:spTree>
    <p:extLst>
      <p:ext uri="{BB962C8B-B14F-4D97-AF65-F5344CB8AC3E}">
        <p14:creationId xmlns:p14="http://schemas.microsoft.com/office/powerpoint/2010/main" val="39524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Skriv på tavla alle orda elevane har notert seg, som eit tankekart.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Diskuter deretter spørsmåla i plenum.</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I oppgåveheftet til «Forteljingar frå dusjen» vil du leggje merke til at oppgåva består av ein del 2, ei 90 minutts kreativ skriveøkt. Denne kan klassen jobbe vidare med dersom det er tid til det. For fleire oppgåver om kroppspress sjå grunnmateriellet for 8.–10. trinnet, tema 2 «Ideal, normer og forventningar», særleg oppgåve 2, 3 og 4.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31</a:t>
            </a:fld>
            <a:endParaRPr lang="en-NO"/>
          </a:p>
        </p:txBody>
      </p:sp>
    </p:spTree>
    <p:extLst>
      <p:ext uri="{BB962C8B-B14F-4D97-AF65-F5344CB8AC3E}">
        <p14:creationId xmlns:p14="http://schemas.microsoft.com/office/powerpoint/2010/main" val="4021842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Kroppspress kan kome frå mange stader. Både sosiale medium, venner og familie, film og tv. Kroppspress kjem også frå reklame.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Målet med reklame er å selje produkt, og mange reklamar gjer det ved å spele på kjensler.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Her er det viktig å kommunisere til elevane at </a:t>
            </a:r>
            <a:r>
              <a:rPr lang="nn-NO" sz="1200" b="1" kern="1200" dirty="0">
                <a:solidFill>
                  <a:schemeClr val="tx1"/>
                </a:solidFill>
                <a:effectLst/>
                <a:latin typeface="+mn-lt"/>
                <a:ea typeface="+mn-ea"/>
                <a:cs typeface="+mn-cs"/>
              </a:rPr>
              <a:t>ingen </a:t>
            </a:r>
            <a:r>
              <a:rPr lang="nn-NO" sz="1200" kern="1200" dirty="0">
                <a:solidFill>
                  <a:schemeClr val="tx1"/>
                </a:solidFill>
                <a:effectLst/>
                <a:latin typeface="+mn-lt"/>
                <a:ea typeface="+mn-ea"/>
                <a:cs typeface="+mn-cs"/>
              </a:rPr>
              <a:t>ser ut som dei gjer i reklamar, heller ikkje modellane som er med på reklamane. Dei blir retusjerte så dei ikkje liknar på seg sjølve. Det blir derfor eit </a:t>
            </a:r>
            <a:r>
              <a:rPr lang="nn-NO" sz="1200" b="1" kern="1200" dirty="0">
                <a:solidFill>
                  <a:schemeClr val="tx1"/>
                </a:solidFill>
                <a:effectLst/>
                <a:latin typeface="+mn-lt"/>
                <a:ea typeface="+mn-ea"/>
                <a:cs typeface="+mn-cs"/>
              </a:rPr>
              <a:t>uoppnåeleg </a:t>
            </a:r>
            <a:r>
              <a:rPr lang="nn-NO" sz="1200" kern="1200" dirty="0">
                <a:solidFill>
                  <a:schemeClr val="tx1"/>
                </a:solidFill>
                <a:effectLst/>
                <a:latin typeface="+mn-lt"/>
                <a:ea typeface="+mn-ea"/>
                <a:cs typeface="+mn-cs"/>
              </a:rPr>
              <a:t>ideal.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32</a:t>
            </a:fld>
            <a:endParaRPr lang="en-NO"/>
          </a:p>
        </p:txBody>
      </p:sp>
    </p:spTree>
    <p:extLst>
      <p:ext uri="{BB962C8B-B14F-4D97-AF65-F5344CB8AC3E}">
        <p14:creationId xmlns:p14="http://schemas.microsoft.com/office/powerpoint/2010/main" val="231775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Dette er refleksjonsspørsmål klassen kan ta i plenum.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 er viktig å vite at bilde vi ser i sosiale medium og reklamar, er retusjerte fordi vi elles kan tru at det er sånn nokon ser ut, og at det er sånn vi burde sjå ut. Når ein retusjerer eller bruker filter, skaper ein eit bilde av eit menneske som ikkje ser ut som noko menneske gjer.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kan føre til at barn og unge ikkje føler seg bra nok som dei er.</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kan taklast på mange måtar. Vi kan bli merksame på at nokon faktisk tener gode pengar på kroppspress, for eksempel ved å selje produkt som blir marknadsførte til menneske med dårleg sjølvtillit (kosmetiske produkt, proteinpulver og så vidare), vi kan bli merksame på at nokre </a:t>
            </a:r>
            <a:r>
              <a:rPr lang="nn-NO" sz="1200" kern="1200" dirty="0" err="1">
                <a:solidFill>
                  <a:schemeClr val="tx1"/>
                </a:solidFill>
                <a:effectLst/>
                <a:latin typeface="+mn-lt"/>
                <a:ea typeface="+mn-ea"/>
                <a:cs typeface="+mn-cs"/>
              </a:rPr>
              <a:t>skjønnheitsideal</a:t>
            </a:r>
            <a:r>
              <a:rPr lang="nn-NO" sz="1200" kern="1200" dirty="0">
                <a:solidFill>
                  <a:schemeClr val="tx1"/>
                </a:solidFill>
                <a:effectLst/>
                <a:latin typeface="+mn-lt"/>
                <a:ea typeface="+mn-ea"/>
                <a:cs typeface="+mn-cs"/>
              </a:rPr>
              <a:t> er uoppnåelege fordi dei berre eksisterer på ein skjerm. Dersom vi følgjer nokon på sosiale medium som får oss til å kjenne oss mindre verde eller skaper kroppspress, kan vi </a:t>
            </a:r>
            <a:r>
              <a:rPr lang="nn-NO" sz="1200" kern="1200" dirty="0" err="1">
                <a:solidFill>
                  <a:schemeClr val="tx1"/>
                </a:solidFill>
                <a:effectLst/>
                <a:latin typeface="+mn-lt"/>
                <a:ea typeface="+mn-ea"/>
                <a:cs typeface="+mn-cs"/>
              </a:rPr>
              <a:t>avfølgje</a:t>
            </a:r>
            <a:r>
              <a:rPr lang="nn-NO" sz="1200" kern="1200" dirty="0">
                <a:solidFill>
                  <a:schemeClr val="tx1"/>
                </a:solidFill>
                <a:effectLst/>
                <a:latin typeface="+mn-lt"/>
                <a:ea typeface="+mn-ea"/>
                <a:cs typeface="+mn-cs"/>
              </a:rPr>
              <a:t> vedkommande.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 kan bli flinke til å gi kvarandre kompliment. Dersom vi ikkje har noko positivt å seie om kroppen til ein annan, så kan vi la vere å seie noko. På den måten kan vi hjelpe oss sjølve og andre med å takle kroppspress.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33</a:t>
            </a:fld>
            <a:endParaRPr lang="en-NO"/>
          </a:p>
        </p:txBody>
      </p:sp>
    </p:spTree>
    <p:extLst>
      <p:ext uri="{BB962C8B-B14F-4D97-AF65-F5344CB8AC3E}">
        <p14:creationId xmlns:p14="http://schemas.microsoft.com/office/powerpoint/2010/main" val="4249325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Felles oppsummering for alle oppgåvene</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Målet med oppgåvene og </a:t>
            </a:r>
            <a:r>
              <a:rPr lang="nn-NO" sz="1200" kern="1200" dirty="0" err="1">
                <a:solidFill>
                  <a:schemeClr val="tx1"/>
                </a:solidFill>
                <a:effectLst/>
                <a:latin typeface="+mn-lt"/>
                <a:ea typeface="+mn-ea"/>
                <a:cs typeface="+mn-cs"/>
              </a:rPr>
              <a:t>PowerPointen</a:t>
            </a:r>
            <a:r>
              <a:rPr lang="nn-NO" sz="1200" kern="1200" dirty="0">
                <a:solidFill>
                  <a:schemeClr val="tx1"/>
                </a:solidFill>
                <a:effectLst/>
                <a:latin typeface="+mn-lt"/>
                <a:ea typeface="+mn-ea"/>
                <a:cs typeface="+mn-cs"/>
              </a:rPr>
              <a:t> i årets kampanje er å framheve at vi er forskjellige alle saman, men verdifulle akkurat som vi er. Det er mange ting å lure på i ein alder då mykje forandrar seg fort og vi plutseleg møter nye forventningar. Då er det viktig å hugse at vala dine og grensene dine er verdifulle, akkurat som dei er.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Vil du ha fleire oppgåver? Gå inn på uke6.no og registrer deg for å få tilgang til heile grunnmateriellet! Det er heilt gratis og uforpliktande </a:t>
            </a:r>
            <a:r>
              <a:rPr lang="nn-NO" sz="1200" kern="1200" dirty="0">
                <a:solidFill>
                  <a:schemeClr val="tx1"/>
                </a:solidFill>
                <a:effectLst/>
                <a:latin typeface="+mn-lt"/>
                <a:ea typeface="+mn-ea"/>
                <a:cs typeface="+mn-cs"/>
                <a:sym typeface="Wingdings" pitchFamily="2" charset="2"/>
              </a:rPr>
              <a:t></a:t>
            </a:r>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34</a:t>
            </a:fld>
            <a:endParaRPr lang="en-NO"/>
          </a:p>
        </p:txBody>
      </p:sp>
    </p:spTree>
    <p:extLst>
      <p:ext uri="{BB962C8B-B14F-4D97-AF65-F5344CB8AC3E}">
        <p14:creationId xmlns:p14="http://schemas.microsoft.com/office/powerpoint/2010/main" val="102799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Målet med årets kampanje er å framheve at du er verdifull, akkurat som du er. Vi er forskjellige, og dette er heilt normalt.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337633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Estimert tidsbruk: 90 minutt</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36663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Det finst forskjellige normer for forskjellige situasjonar. Vi oppfører oss for eksempel annleis saman med bestemora vår enn saman med bestevennen.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Kan klassen kome på nokon normer? Bruk litt tid på å finne eksempel. Elevane skal lære at det eksisterer mange forventningar til åtferd som vi ikkje tenkjer over, men gjer «automatisk».</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For eksempel: </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Vi seier hei når vi møter nokon. </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Vi takkar for ei gåve.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 legg merke til normene når dei blir brotne. Dersom nokon for eksempel rapar høgt under middagen eller legg beina på bordet på ein restaurant, legg vi meir merke til det enn når nokon følgjer norma og takkar for maten.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Når vi bryt ei norm, kan andre reagere. Dersom ein gut for eksempel ønskjer å bruke kjole, finst det menneske som synest at dette er gale fordi kjole er noko som høyrer til kategorien «jente». Dette kan føre til at guten med kjole blir ropt etter på gata, mobba eller verre. Normer kan derfor vere ekskluderande og diskriminerande, og gjere at nokon ikkje tør å vere heilt seg sjølve, i frykt for å bli ekskluderte.</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872181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Ei vanleg norm er den vi kallar «</a:t>
            </a:r>
            <a:r>
              <a:rPr lang="nn-NO" sz="1200" kern="1200" dirty="0" err="1">
                <a:solidFill>
                  <a:schemeClr val="tx1"/>
                </a:solidFill>
                <a:effectLst/>
                <a:latin typeface="+mn-lt"/>
                <a:ea typeface="+mn-ea"/>
                <a:cs typeface="+mn-cs"/>
              </a:rPr>
              <a:t>heteronorma</a:t>
            </a:r>
            <a:r>
              <a:rPr lang="nn-NO" sz="1200" kern="1200" dirty="0">
                <a:solidFill>
                  <a:schemeClr val="tx1"/>
                </a:solidFill>
                <a:effectLst/>
                <a:latin typeface="+mn-lt"/>
                <a:ea typeface="+mn-ea"/>
                <a:cs typeface="+mn-cs"/>
              </a:rPr>
              <a:t>». Dette er norma som blant anna seier at alle er heterofile til det motsette er bevist. Å vere </a:t>
            </a:r>
            <a:r>
              <a:rPr lang="nn-NO" sz="1200" kern="1200" dirty="0" err="1">
                <a:solidFill>
                  <a:schemeClr val="tx1"/>
                </a:solidFill>
                <a:effectLst/>
                <a:latin typeface="+mn-lt"/>
                <a:ea typeface="+mn-ea"/>
                <a:cs typeface="+mn-cs"/>
              </a:rPr>
              <a:t>hetero</a:t>
            </a:r>
            <a:r>
              <a:rPr lang="nn-NO" sz="1200" kern="1200" dirty="0">
                <a:solidFill>
                  <a:schemeClr val="tx1"/>
                </a:solidFill>
                <a:effectLst/>
                <a:latin typeface="+mn-lt"/>
                <a:ea typeface="+mn-ea"/>
                <a:cs typeface="+mn-cs"/>
              </a:rPr>
              <a:t> betyr at ein for eksempel er gut og forelskar seg i jenter og motsett. Det finst mange andre seksuelle orienteringar enn dette!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Kan klassen kome på andre seksuelle orienteringar? Sjekk eventuelt ordlista til Skeiv Ungdom: </a:t>
            </a:r>
            <a:r>
              <a:rPr lang="nn-NO" sz="1200" kern="1200" dirty="0" err="1">
                <a:solidFill>
                  <a:schemeClr val="tx1"/>
                </a:solidFill>
                <a:effectLst/>
                <a:latin typeface="+mn-lt"/>
                <a:ea typeface="+mn-ea"/>
                <a:cs typeface="+mn-cs"/>
              </a:rPr>
              <a:t>https</a:t>
            </a:r>
            <a:r>
              <a:rPr lang="nn-NO" sz="1200" kern="1200" dirty="0">
                <a:solidFill>
                  <a:schemeClr val="tx1"/>
                </a:solidFill>
                <a:effectLst/>
                <a:latin typeface="+mn-lt"/>
                <a:ea typeface="+mn-ea"/>
                <a:cs typeface="+mn-cs"/>
              </a:rPr>
              <a:t>://</a:t>
            </a:r>
            <a:r>
              <a:rPr lang="nn-NO" sz="1200" kern="1200" dirty="0" err="1">
                <a:solidFill>
                  <a:schemeClr val="tx1"/>
                </a:solidFill>
                <a:effectLst/>
                <a:latin typeface="+mn-lt"/>
                <a:ea typeface="+mn-ea"/>
                <a:cs typeface="+mn-cs"/>
              </a:rPr>
              <a:t>skeivungdom.no</a:t>
            </a:r>
            <a:r>
              <a:rPr lang="nn-NO" sz="1200" kern="1200" dirty="0">
                <a:solidFill>
                  <a:schemeClr val="tx1"/>
                </a:solidFill>
                <a:effectLst/>
                <a:latin typeface="+mn-lt"/>
                <a:ea typeface="+mn-ea"/>
                <a:cs typeface="+mn-cs"/>
              </a:rPr>
              <a:t>/skeiv-a-a/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Somme kan oppleve at den seksuelle orienteringa endrar seg, og at ein blir tiltrekt av ein person med eit anna kjønn enn ein bruker å bli tiltrekt av.</a:t>
            </a:r>
            <a:r>
              <a:rPr lang="nb-NO" dirty="0">
                <a:effectLst/>
              </a:rPr>
              <a:t> </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186285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Eksempel på normer:</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Alle er heterofile.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Sex inneber alltid </a:t>
            </a:r>
            <a:r>
              <a:rPr lang="nn-NO" sz="1200" kern="1200" dirty="0" err="1">
                <a:solidFill>
                  <a:schemeClr val="tx1"/>
                </a:solidFill>
                <a:effectLst/>
                <a:latin typeface="+mn-lt"/>
                <a:ea typeface="+mn-ea"/>
                <a:cs typeface="+mn-cs"/>
              </a:rPr>
              <a:t>penetrering</a:t>
            </a:r>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Alle får alltid orgasme.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Gutar vil alltid ha sex.</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Jenter skal helst ikkje ha sex med så mange.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Hand- og munnsex tel ikkje som sex.</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Ein kan ikkje ha sex åleine.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Det øydelegg stemninga å snakke saman under sex.</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Gutar er aktive, og kvinner er passive.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Alle debuterer seksuelt før dei fyller 18.</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Kvar kjem desse normene frå?</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porno</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sosiale medium</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venner og familie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TV-seriar og film</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reklame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To ting som skaper urealistiske ideal når det gjeld kropp og seksualitet, er reklame og porno. Reklame og porno viser ofte menneske som ser ganske like ut, og det speglar ikkje kor variert utsjånad vi har i verkelegheita.</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Ofte blir det fokusert einsidig på </a:t>
            </a:r>
            <a:r>
              <a:rPr lang="nn-NO" sz="1200" kern="1200" dirty="0" err="1">
                <a:solidFill>
                  <a:schemeClr val="tx1"/>
                </a:solidFill>
                <a:effectLst/>
                <a:latin typeface="+mn-lt"/>
                <a:ea typeface="+mn-ea"/>
                <a:cs typeface="+mn-cs"/>
              </a:rPr>
              <a:t>penetrering</a:t>
            </a:r>
            <a:r>
              <a:rPr lang="nn-NO" sz="1200" kern="1200" dirty="0">
                <a:solidFill>
                  <a:schemeClr val="tx1"/>
                </a:solidFill>
                <a:effectLst/>
                <a:latin typeface="+mn-lt"/>
                <a:ea typeface="+mn-ea"/>
                <a:cs typeface="+mn-cs"/>
              </a:rPr>
              <a:t> i porno, og andre viktige og vanlege aspekt ved sex blir ikkje viste, som for eksempel kommunikasjon, emosjonell nærleik, utforsking, oppvarming, </a:t>
            </a:r>
            <a:r>
              <a:rPr lang="nn-NO" sz="1200" kern="1200" dirty="0" err="1">
                <a:solidFill>
                  <a:schemeClr val="tx1"/>
                </a:solidFill>
                <a:effectLst/>
                <a:latin typeface="+mn-lt"/>
                <a:ea typeface="+mn-ea"/>
                <a:cs typeface="+mn-cs"/>
              </a:rPr>
              <a:t>kløning</a:t>
            </a:r>
            <a:r>
              <a:rPr lang="nn-NO" sz="1200" kern="1200" dirty="0">
                <a:solidFill>
                  <a:schemeClr val="tx1"/>
                </a:solidFill>
                <a:effectLst/>
                <a:latin typeface="+mn-lt"/>
                <a:ea typeface="+mn-ea"/>
                <a:cs typeface="+mn-cs"/>
              </a:rPr>
              <a:t> og at ting går gale.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Dette skaper urealistiske forventningar til sex. Det er viktig å vite at porno ikkje er ekte, og at porno viser ein type sex som ingen har i verkelegheita, slik at vi ikkje trur at det er sånn det skal sjå ut når vi sjølv skal ha sex.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297916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Kan klassen </a:t>
            </a:r>
            <a:r>
              <a:rPr lang="nb-NO" dirty="0" err="1"/>
              <a:t>kome</a:t>
            </a:r>
            <a:r>
              <a:rPr lang="nb-NO" dirty="0"/>
              <a:t> på andre ting som kan </a:t>
            </a:r>
            <a:r>
              <a:rPr lang="nb-NO" dirty="0" err="1"/>
              <a:t>kallast</a:t>
            </a:r>
            <a:r>
              <a:rPr lang="nb-NO" dirty="0"/>
              <a:t> sex?</a:t>
            </a:r>
          </a:p>
        </p:txBody>
      </p:sp>
      <p:sp>
        <p:nvSpPr>
          <p:cNvPr id="4" name="Plassholder for lysbildenumm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164917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43942-F8FE-4C1F-9581-147B81F764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B97057-CA1D-49F6-963B-B5C59C00D67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11162F-B2A0-43B5-8BAE-36B3E28EB696}"/>
              </a:ext>
            </a:extLst>
          </p:cNvPr>
          <p:cNvSpPr>
            <a:spLocks noGrp="1"/>
          </p:cNvSpPr>
          <p:nvPr>
            <p:ph type="dt" sz="half" idx="10"/>
          </p:nvPr>
        </p:nvSpPr>
        <p:spPr/>
        <p:txBody>
          <a:bodyPr/>
          <a:lstStyle/>
          <a:p>
            <a:fld id="{2EFA31CD-F186-4046-80E1-79DED76DE744}" type="datetimeFigureOut">
              <a:rPr lang="nb-NO" smtClean="0"/>
              <a:t>06.02.2022</a:t>
            </a:fld>
            <a:endParaRPr lang="nb-NO"/>
          </a:p>
        </p:txBody>
      </p:sp>
      <p:sp>
        <p:nvSpPr>
          <p:cNvPr id="5" name="Plassholder for bunntekst 4">
            <a:extLst>
              <a:ext uri="{FF2B5EF4-FFF2-40B4-BE49-F238E27FC236}">
                <a16:creationId xmlns:a16="http://schemas.microsoft.com/office/drawing/2014/main" id="{723F39B4-86F0-40BC-B7CD-9E0C7F067D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242EC2-5002-4119-99D2-568545D72856}"/>
              </a:ext>
            </a:extLst>
          </p:cNvPr>
          <p:cNvSpPr>
            <a:spLocks noGrp="1"/>
          </p:cNvSpPr>
          <p:nvPr>
            <p:ph type="sldNum" sz="quarter" idx="12"/>
          </p:nvPr>
        </p:nvSpPr>
        <p:spPr/>
        <p:txBody>
          <a:bodyPr/>
          <a:lstStyle/>
          <a:p>
            <a:fld id="{E3AF5FA3-5D7D-4BE2-AB82-6130AEA3FA85}" type="slidenum">
              <a:rPr lang="nb-NO" smtClean="0"/>
              <a:t>‹#›</a:t>
            </a:fld>
            <a:endParaRPr lang="nb-NO"/>
          </a:p>
        </p:txBody>
      </p:sp>
    </p:spTree>
    <p:extLst>
      <p:ext uri="{BB962C8B-B14F-4D97-AF65-F5344CB8AC3E}">
        <p14:creationId xmlns:p14="http://schemas.microsoft.com/office/powerpoint/2010/main" val="411022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N3QBqAB0Avs" TargetMode="Externa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ung.no/" TargetMode="Externa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e 36">
            <a:extLst>
              <a:ext uri="{FF2B5EF4-FFF2-40B4-BE49-F238E27FC236}">
                <a16:creationId xmlns:a16="http://schemas.microsoft.com/office/drawing/2014/main" id="{B3F5F95B-0D03-4A4B-9562-A93B9AFF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37" y="-193964"/>
            <a:ext cx="7051964" cy="7051964"/>
          </a:xfrm>
          <a:prstGeom prst="rect">
            <a:avLst/>
          </a:prstGeom>
        </p:spPr>
      </p:pic>
      <p:pic>
        <p:nvPicPr>
          <p:cNvPr id="5" name="Plassholder for innhold 4">
            <a:extLst>
              <a:ext uri="{FF2B5EF4-FFF2-40B4-BE49-F238E27FC236}">
                <a16:creationId xmlns:a16="http://schemas.microsoft.com/office/drawing/2014/main" id="{B0697877-2FDD-45F8-864E-F4E2BDD9F27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098588" y="0"/>
            <a:ext cx="3088023" cy="3088023"/>
          </a:xfrm>
          <a:prstGeom prst="rect">
            <a:avLst/>
          </a:prstGeom>
          <a:noFill/>
        </p:spPr>
      </p:pic>
      <p:sp>
        <p:nvSpPr>
          <p:cNvPr id="6" name="TekstSylinder 5">
            <a:extLst>
              <a:ext uri="{FF2B5EF4-FFF2-40B4-BE49-F238E27FC236}">
                <a16:creationId xmlns:a16="http://schemas.microsoft.com/office/drawing/2014/main" id="{9D00AB79-FBBD-4D08-9D4A-5657DA213B3C}"/>
              </a:ext>
            </a:extLst>
          </p:cNvPr>
          <p:cNvSpPr txBox="1"/>
          <p:nvPr/>
        </p:nvSpPr>
        <p:spPr>
          <a:xfrm>
            <a:off x="803564" y="4904509"/>
            <a:ext cx="10958508" cy="1077218"/>
          </a:xfrm>
          <a:prstGeom prst="rect">
            <a:avLst/>
          </a:prstGeom>
          <a:noFill/>
        </p:spPr>
        <p:txBody>
          <a:bodyPr wrap="square" lIns="91440" tIns="45720" rIns="91440" bIns="45720" rtlCol="0" anchor="t">
            <a:spAutoFit/>
          </a:bodyPr>
          <a:lstStyle/>
          <a:p>
            <a:r>
              <a:rPr lang="nb-NO" sz="3600" b="1" dirty="0">
                <a:latin typeface="Josefin Sans" pitchFamily="2" charset="0"/>
              </a:rPr>
              <a:t>Sex og seksualitet: Variasjon er normalen!</a:t>
            </a:r>
          </a:p>
          <a:p>
            <a:r>
              <a:rPr lang="nb-NO" sz="2800" dirty="0">
                <a:latin typeface="Josefin Sans" pitchFamily="2" charset="0"/>
              </a:rPr>
              <a:t>#verdifull – akkurat som du er</a:t>
            </a:r>
          </a:p>
        </p:txBody>
      </p:sp>
      <p:sp>
        <p:nvSpPr>
          <p:cNvPr id="7" name="TekstSylinder 6">
            <a:extLst>
              <a:ext uri="{FF2B5EF4-FFF2-40B4-BE49-F238E27FC236}">
                <a16:creationId xmlns:a16="http://schemas.microsoft.com/office/drawing/2014/main" id="{8EED4F28-E635-4894-9E89-3CE368AD4672}"/>
              </a:ext>
            </a:extLst>
          </p:cNvPr>
          <p:cNvSpPr txBox="1"/>
          <p:nvPr/>
        </p:nvSpPr>
        <p:spPr>
          <a:xfrm>
            <a:off x="803564" y="6132945"/>
            <a:ext cx="2731838" cy="369332"/>
          </a:xfrm>
          <a:prstGeom prst="rect">
            <a:avLst/>
          </a:prstGeom>
          <a:noFill/>
        </p:spPr>
        <p:txBody>
          <a:bodyPr wrap="none" lIns="91440" tIns="45720" rIns="91440" bIns="45720" rtlCol="0" anchor="t">
            <a:spAutoFit/>
          </a:bodyPr>
          <a:lstStyle/>
          <a:p>
            <a:r>
              <a:rPr lang="nb-NO" dirty="0">
                <a:solidFill>
                  <a:schemeClr val="accent5"/>
                </a:solidFill>
                <a:latin typeface="Josefin Sans" pitchFamily="2" charset="0"/>
              </a:rPr>
              <a:t>Veke 6 2022 | 10. </a:t>
            </a:r>
            <a:r>
              <a:rPr lang="nb-NO">
                <a:solidFill>
                  <a:schemeClr val="accent5"/>
                </a:solidFill>
                <a:latin typeface="Josefin Sans" pitchFamily="2" charset="0"/>
              </a:rPr>
              <a:t>trinnet</a:t>
            </a:r>
            <a:endParaRPr lang="nb-NO" dirty="0">
              <a:solidFill>
                <a:schemeClr val="accent5"/>
              </a:solidFill>
              <a:latin typeface="Josefin Sans" pitchFamily="2" charset="0"/>
            </a:endParaRPr>
          </a:p>
        </p:txBody>
      </p:sp>
    </p:spTree>
    <p:extLst>
      <p:ext uri="{BB962C8B-B14F-4D97-AF65-F5344CB8AC3E}">
        <p14:creationId xmlns:p14="http://schemas.microsoft.com/office/powerpoint/2010/main" val="143739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5"/>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err="1">
                <a:solidFill>
                  <a:schemeClr val="bg1"/>
                </a:solidFill>
                <a:latin typeface="Josefin Sans" pitchFamily="2" charset="0"/>
              </a:rPr>
              <a:t>Oppgåve</a:t>
            </a:r>
            <a:r>
              <a:rPr lang="nb-NO" sz="4000" b="1" dirty="0">
                <a:solidFill>
                  <a:schemeClr val="bg1"/>
                </a:solidFill>
                <a:latin typeface="Josefin Sans" pitchFamily="2" charset="0"/>
              </a:rPr>
              <a:t>: Kva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10"/>
            <a:ext cx="5346193"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Nå skal de </a:t>
            </a:r>
            <a:r>
              <a:rPr lang="nb-NO" dirty="0" err="1">
                <a:solidFill>
                  <a:schemeClr val="bg1"/>
                </a:solidFill>
                <a:latin typeface="Josefin Sans" pitchFamily="2" charset="0"/>
              </a:rPr>
              <a:t>gjere</a:t>
            </a:r>
            <a:r>
              <a:rPr lang="nb-NO" dirty="0">
                <a:solidFill>
                  <a:schemeClr val="bg1"/>
                </a:solidFill>
                <a:latin typeface="Josefin Sans" pitchFamily="2" charset="0"/>
              </a:rPr>
              <a:t> ei </a:t>
            </a:r>
            <a:r>
              <a:rPr lang="nb-NO" dirty="0" err="1">
                <a:solidFill>
                  <a:schemeClr val="bg1"/>
                </a:solidFill>
                <a:latin typeface="Josefin Sans" pitchFamily="2" charset="0"/>
              </a:rPr>
              <a:t>oppgåve</a:t>
            </a:r>
            <a:r>
              <a:rPr lang="nb-NO" dirty="0">
                <a:solidFill>
                  <a:schemeClr val="bg1"/>
                </a:solidFill>
                <a:latin typeface="Josefin Sans" pitchFamily="2" charset="0"/>
              </a:rPr>
              <a:t> som </a:t>
            </a:r>
            <a:r>
              <a:rPr lang="nb-NO" dirty="0" err="1">
                <a:solidFill>
                  <a:schemeClr val="bg1"/>
                </a:solidFill>
                <a:latin typeface="Josefin Sans" pitchFamily="2" charset="0"/>
              </a:rPr>
              <a:t>handlar</a:t>
            </a:r>
            <a:r>
              <a:rPr lang="nb-NO" dirty="0">
                <a:solidFill>
                  <a:schemeClr val="bg1"/>
                </a:solidFill>
                <a:latin typeface="Josefin Sans" pitchFamily="2" charset="0"/>
              </a:rPr>
              <a:t> om sex og kva sex er.</a:t>
            </a:r>
          </a:p>
          <a:p>
            <a:r>
              <a:rPr lang="nb-NO" dirty="0">
                <a:solidFill>
                  <a:schemeClr val="bg1"/>
                </a:solidFill>
                <a:latin typeface="Josefin Sans" pitchFamily="2" charset="0"/>
              </a:rPr>
              <a:t>De blir delte inn i små grupper og får utdelt </a:t>
            </a:r>
            <a:r>
              <a:rPr lang="nb-NO" dirty="0" err="1">
                <a:solidFill>
                  <a:schemeClr val="bg1"/>
                </a:solidFill>
                <a:latin typeface="Josefin Sans" pitchFamily="2" charset="0"/>
              </a:rPr>
              <a:t>arbeidsark</a:t>
            </a:r>
            <a:r>
              <a:rPr lang="nb-NO" dirty="0">
                <a:solidFill>
                  <a:schemeClr val="bg1"/>
                </a:solidFill>
                <a:latin typeface="Josefin Sans" pitchFamily="2" charset="0"/>
              </a:rPr>
              <a:t> av </a:t>
            </a:r>
            <a:r>
              <a:rPr lang="nb-NO" dirty="0" err="1">
                <a:solidFill>
                  <a:schemeClr val="bg1"/>
                </a:solidFill>
                <a:latin typeface="Josefin Sans" pitchFamily="2" charset="0"/>
              </a:rPr>
              <a:t>undervisaren</a:t>
            </a:r>
            <a:r>
              <a:rPr lang="nb-NO" dirty="0">
                <a:solidFill>
                  <a:schemeClr val="bg1"/>
                </a:solidFill>
                <a:latin typeface="Josefin Sans" pitchFamily="2" charset="0"/>
              </a:rPr>
              <a:t>.</a:t>
            </a:r>
          </a:p>
          <a:p>
            <a:r>
              <a:rPr lang="nb-NO" dirty="0">
                <a:solidFill>
                  <a:schemeClr val="bg1"/>
                </a:solidFill>
                <a:latin typeface="Josefin Sans" pitchFamily="2" charset="0"/>
              </a:rPr>
              <a:t>Gruppene skal vurdere kva for bilde de meiner </a:t>
            </a:r>
            <a:r>
              <a:rPr lang="nb-NO" dirty="0" err="1">
                <a:solidFill>
                  <a:schemeClr val="bg1"/>
                </a:solidFill>
                <a:latin typeface="Josefin Sans" pitchFamily="2" charset="0"/>
              </a:rPr>
              <a:t>førestiller</a:t>
            </a:r>
            <a:r>
              <a:rPr lang="nb-NO" dirty="0">
                <a:solidFill>
                  <a:schemeClr val="bg1"/>
                </a:solidFill>
                <a:latin typeface="Josefin Sans" pitchFamily="2" charset="0"/>
              </a:rPr>
              <a:t> sex, og kva for bilde de meiner </a:t>
            </a:r>
            <a:r>
              <a:rPr lang="nb-NO" dirty="0" err="1">
                <a:solidFill>
                  <a:schemeClr val="bg1"/>
                </a:solidFill>
                <a:latin typeface="Josefin Sans" pitchFamily="2" charset="0"/>
              </a:rPr>
              <a:t>ikkje</a:t>
            </a:r>
            <a:r>
              <a:rPr lang="nb-NO" dirty="0">
                <a:solidFill>
                  <a:schemeClr val="bg1"/>
                </a:solidFill>
                <a:latin typeface="Josefin Sans" pitchFamily="2" charset="0"/>
              </a:rPr>
              <a:t> </a:t>
            </a:r>
            <a:r>
              <a:rPr lang="nb-NO" dirty="0" err="1">
                <a:solidFill>
                  <a:schemeClr val="bg1"/>
                </a:solidFill>
                <a:latin typeface="Josefin Sans" pitchFamily="2" charset="0"/>
              </a:rPr>
              <a:t>førestiller</a:t>
            </a:r>
            <a:r>
              <a:rPr lang="nb-NO" dirty="0">
                <a:solidFill>
                  <a:schemeClr val="bg1"/>
                </a:solidFill>
                <a:latin typeface="Josefin Sans" pitchFamily="2" charset="0"/>
              </a:rPr>
              <a:t> sex. </a:t>
            </a:r>
          </a:p>
        </p:txBody>
      </p:sp>
      <p:pic>
        <p:nvPicPr>
          <p:cNvPr id="3" name="Bilde 2" descr="Et bilde som inneholder tekst&#10;&#10;Automatisk generert beskrivelse">
            <a:extLst>
              <a:ext uri="{FF2B5EF4-FFF2-40B4-BE49-F238E27FC236}">
                <a16:creationId xmlns:a16="http://schemas.microsoft.com/office/drawing/2014/main" id="{B9CF0C51-4353-47D8-B366-92142F5A010A}"/>
              </a:ext>
            </a:extLst>
          </p:cNvPr>
          <p:cNvPicPr>
            <a:picLocks noChangeAspect="1"/>
          </p:cNvPicPr>
          <p:nvPr/>
        </p:nvPicPr>
        <p:blipFill>
          <a:blip r:embed="rId6"/>
          <a:stretch>
            <a:fillRect/>
          </a:stretch>
        </p:blipFill>
        <p:spPr>
          <a:xfrm>
            <a:off x="7556002" y="1255097"/>
            <a:ext cx="4529376" cy="4529376"/>
          </a:xfrm>
          <a:prstGeom prst="rect">
            <a:avLst/>
          </a:prstGeom>
        </p:spPr>
      </p:pic>
    </p:spTree>
    <p:extLst>
      <p:ext uri="{BB962C8B-B14F-4D97-AF65-F5344CB8AC3E}">
        <p14:creationId xmlns:p14="http://schemas.microsoft.com/office/powerpoint/2010/main" val="446389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5513614" cy="4351338"/>
          </a:xfrm>
        </p:spPr>
        <p:txBody>
          <a:bodyPr vert="horz" lIns="91440" tIns="45720" rIns="91440" bIns="45720" rtlCol="0" anchor="t">
            <a:normAutofit lnSpcReduction="10000"/>
          </a:bodyPr>
          <a:lstStyle/>
          <a:p>
            <a:r>
              <a:rPr lang="nb-NO" dirty="0">
                <a:solidFill>
                  <a:schemeClr val="accent5"/>
                </a:solidFill>
                <a:latin typeface="Josefin Sans" pitchFamily="2" charset="0"/>
              </a:rPr>
              <a:t>Var det </a:t>
            </a:r>
            <a:r>
              <a:rPr lang="nb-NO" dirty="0" err="1">
                <a:solidFill>
                  <a:schemeClr val="accent5"/>
                </a:solidFill>
                <a:latin typeface="Josefin Sans" pitchFamily="2" charset="0"/>
              </a:rPr>
              <a:t>noko</a:t>
            </a:r>
            <a:r>
              <a:rPr lang="nb-NO" dirty="0">
                <a:solidFill>
                  <a:schemeClr val="accent5"/>
                </a:solidFill>
                <a:latin typeface="Josefin Sans" pitchFamily="2" charset="0"/>
              </a:rPr>
              <a:t> det var </a:t>
            </a:r>
            <a:r>
              <a:rPr lang="nb-NO" dirty="0" err="1">
                <a:solidFill>
                  <a:schemeClr val="accent5"/>
                </a:solidFill>
                <a:latin typeface="Josefin Sans" pitchFamily="2" charset="0"/>
              </a:rPr>
              <a:t>vanskeleg</a:t>
            </a:r>
            <a:r>
              <a:rPr lang="nb-NO" dirty="0">
                <a:solidFill>
                  <a:schemeClr val="accent5"/>
                </a:solidFill>
                <a:latin typeface="Josefin Sans" pitchFamily="2" charset="0"/>
              </a:rPr>
              <a:t> å bli </a:t>
            </a:r>
            <a:r>
              <a:rPr lang="nb-NO" dirty="0" err="1">
                <a:solidFill>
                  <a:schemeClr val="accent5"/>
                </a:solidFill>
                <a:latin typeface="Josefin Sans" pitchFamily="2" charset="0"/>
              </a:rPr>
              <a:t>einige</a:t>
            </a:r>
            <a:r>
              <a:rPr lang="nb-NO" dirty="0">
                <a:solidFill>
                  <a:schemeClr val="accent5"/>
                </a:solidFill>
                <a:latin typeface="Josefin Sans" pitchFamily="2" charset="0"/>
              </a:rPr>
              <a:t> om?</a:t>
            </a:r>
          </a:p>
          <a:p>
            <a:r>
              <a:rPr lang="nb-NO" dirty="0">
                <a:solidFill>
                  <a:schemeClr val="accent5"/>
                </a:solidFill>
                <a:latin typeface="Josefin Sans" pitchFamily="2" charset="0"/>
              </a:rPr>
              <a:t>Var det store </a:t>
            </a:r>
            <a:r>
              <a:rPr lang="nb-NO" dirty="0" err="1">
                <a:solidFill>
                  <a:schemeClr val="accent5"/>
                </a:solidFill>
                <a:latin typeface="Josefin Sans" pitchFamily="2" charset="0"/>
              </a:rPr>
              <a:t>forskjellar</a:t>
            </a:r>
            <a:r>
              <a:rPr lang="nb-NO" dirty="0">
                <a:solidFill>
                  <a:schemeClr val="accent5"/>
                </a:solidFill>
                <a:latin typeface="Josefin Sans" pitchFamily="2" charset="0"/>
              </a:rPr>
              <a:t> mellom gruppene?</a:t>
            </a:r>
          </a:p>
          <a:p>
            <a:r>
              <a:rPr lang="nb-NO" dirty="0">
                <a:solidFill>
                  <a:schemeClr val="accent5"/>
                </a:solidFill>
                <a:latin typeface="Josefin Sans" pitchFamily="2" charset="0"/>
              </a:rPr>
              <a:t>Kva for kort var alle </a:t>
            </a:r>
            <a:r>
              <a:rPr lang="nb-NO" dirty="0" err="1">
                <a:solidFill>
                  <a:schemeClr val="accent5"/>
                </a:solidFill>
                <a:latin typeface="Josefin Sans" pitchFamily="2" charset="0"/>
              </a:rPr>
              <a:t>einige</a:t>
            </a:r>
            <a:r>
              <a:rPr lang="nb-NO" dirty="0">
                <a:solidFill>
                  <a:schemeClr val="accent5"/>
                </a:solidFill>
                <a:latin typeface="Josefin Sans" pitchFamily="2" charset="0"/>
              </a:rPr>
              <a:t> om?</a:t>
            </a:r>
          </a:p>
          <a:p>
            <a:r>
              <a:rPr lang="nb-NO" dirty="0">
                <a:solidFill>
                  <a:schemeClr val="accent5"/>
                </a:solidFill>
                <a:latin typeface="Josefin Sans" pitchFamily="2" charset="0"/>
              </a:rPr>
              <a:t>Seier </a:t>
            </a:r>
            <a:r>
              <a:rPr lang="nb-NO" dirty="0" err="1">
                <a:solidFill>
                  <a:schemeClr val="accent5"/>
                </a:solidFill>
                <a:latin typeface="Josefin Sans" pitchFamily="2" charset="0"/>
              </a:rPr>
              <a:t>vala</a:t>
            </a:r>
            <a:r>
              <a:rPr lang="nb-NO" dirty="0">
                <a:solidFill>
                  <a:schemeClr val="accent5"/>
                </a:solidFill>
                <a:latin typeface="Josefin Sans" pitchFamily="2" charset="0"/>
              </a:rPr>
              <a:t> </a:t>
            </a:r>
            <a:r>
              <a:rPr lang="nb-NO" dirty="0" err="1">
                <a:solidFill>
                  <a:schemeClr val="accent5"/>
                </a:solidFill>
                <a:latin typeface="Josefin Sans" pitchFamily="2" charset="0"/>
              </a:rPr>
              <a:t>noko</a:t>
            </a:r>
            <a:r>
              <a:rPr lang="nb-NO" dirty="0">
                <a:solidFill>
                  <a:schemeClr val="accent5"/>
                </a:solidFill>
                <a:latin typeface="Josefin Sans" pitchFamily="2" charset="0"/>
              </a:rPr>
              <a:t> om normer for sex?</a:t>
            </a:r>
          </a:p>
          <a:p>
            <a:r>
              <a:rPr lang="nb-NO" dirty="0">
                <a:solidFill>
                  <a:schemeClr val="accent5"/>
                </a:solidFill>
                <a:latin typeface="Josefin Sans" pitchFamily="2" charset="0"/>
              </a:rPr>
              <a:t>Kan </a:t>
            </a:r>
            <a:r>
              <a:rPr lang="nb-NO" dirty="0" err="1">
                <a:solidFill>
                  <a:schemeClr val="accent5"/>
                </a:solidFill>
                <a:latin typeface="Josefin Sans" pitchFamily="2" charset="0"/>
              </a:rPr>
              <a:t>ein</a:t>
            </a:r>
            <a:r>
              <a:rPr lang="nb-NO" dirty="0">
                <a:solidFill>
                  <a:schemeClr val="accent5"/>
                </a:solidFill>
                <a:latin typeface="Josefin Sans" pitchFamily="2" charset="0"/>
              </a:rPr>
              <a:t> ha sex </a:t>
            </a:r>
            <a:r>
              <a:rPr lang="nb-NO" dirty="0" err="1">
                <a:solidFill>
                  <a:schemeClr val="accent5"/>
                </a:solidFill>
                <a:latin typeface="Josefin Sans" pitchFamily="2" charset="0"/>
              </a:rPr>
              <a:t>åleine</a:t>
            </a:r>
            <a:r>
              <a:rPr lang="nb-NO" dirty="0">
                <a:solidFill>
                  <a:schemeClr val="accent5"/>
                </a:solidFill>
                <a:latin typeface="Josefin Sans" pitchFamily="2" charset="0"/>
              </a:rPr>
              <a:t>?</a:t>
            </a:r>
          </a:p>
          <a:p>
            <a:r>
              <a:rPr lang="nb-NO" dirty="0">
                <a:solidFill>
                  <a:schemeClr val="accent5"/>
                </a:solidFill>
                <a:latin typeface="Josefin Sans" pitchFamily="2" charset="0"/>
              </a:rPr>
              <a:t>Kan </a:t>
            </a:r>
            <a:r>
              <a:rPr lang="nb-NO" dirty="0" err="1">
                <a:solidFill>
                  <a:schemeClr val="accent5"/>
                </a:solidFill>
                <a:latin typeface="Josefin Sans" pitchFamily="2" charset="0"/>
              </a:rPr>
              <a:t>ein</a:t>
            </a:r>
            <a:r>
              <a:rPr lang="nb-NO" dirty="0">
                <a:solidFill>
                  <a:schemeClr val="accent5"/>
                </a:solidFill>
                <a:latin typeface="Josefin Sans" pitchFamily="2" charset="0"/>
              </a:rPr>
              <a:t> ha sex </a:t>
            </a:r>
            <a:r>
              <a:rPr lang="nb-NO" dirty="0" err="1">
                <a:solidFill>
                  <a:schemeClr val="accent5"/>
                </a:solidFill>
                <a:latin typeface="Josefin Sans" pitchFamily="2" charset="0"/>
              </a:rPr>
              <a:t>utan</a:t>
            </a:r>
            <a:r>
              <a:rPr lang="nb-NO" dirty="0">
                <a:solidFill>
                  <a:schemeClr val="accent5"/>
                </a:solidFill>
                <a:latin typeface="Josefin Sans" pitchFamily="2" charset="0"/>
              </a:rPr>
              <a:t> fysisk kontakt?</a:t>
            </a:r>
          </a:p>
        </p:txBody>
      </p:sp>
      <p:sp>
        <p:nvSpPr>
          <p:cNvPr id="10" name="Plassholder for innhold 2">
            <a:extLst>
              <a:ext uri="{FF2B5EF4-FFF2-40B4-BE49-F238E27FC236}">
                <a16:creationId xmlns:a16="http://schemas.microsoft.com/office/drawing/2014/main" id="{5CD5409D-9520-486B-B3A1-41B33830A519}"/>
              </a:ext>
            </a:extLst>
          </p:cNvPr>
          <p:cNvSpPr txBox="1">
            <a:spLocks/>
          </p:cNvSpPr>
          <p:nvPr/>
        </p:nvSpPr>
        <p:spPr>
          <a:xfrm>
            <a:off x="6493328" y="1825625"/>
            <a:ext cx="5513614"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Er sex alltid assosiert med penetrering? </a:t>
            </a:r>
          </a:p>
          <a:p>
            <a:r>
              <a:rPr lang="nb-NO" dirty="0">
                <a:solidFill>
                  <a:schemeClr val="accent5"/>
                </a:solidFill>
                <a:latin typeface="Josefin Sans" pitchFamily="2" charset="0"/>
              </a:rPr>
              <a:t>Skjer sex i kroppen eller </a:t>
            </a:r>
            <a:r>
              <a:rPr lang="nb-NO" dirty="0" err="1">
                <a:solidFill>
                  <a:schemeClr val="accent5"/>
                </a:solidFill>
                <a:latin typeface="Josefin Sans" pitchFamily="2" charset="0"/>
              </a:rPr>
              <a:t>hovudet</a:t>
            </a:r>
            <a:r>
              <a:rPr lang="nb-NO" dirty="0">
                <a:solidFill>
                  <a:schemeClr val="accent5"/>
                </a:solidFill>
                <a:latin typeface="Josefin Sans" pitchFamily="2" charset="0"/>
              </a:rPr>
              <a:t>?</a:t>
            </a:r>
          </a:p>
          <a:p>
            <a:r>
              <a:rPr lang="nb-NO" dirty="0">
                <a:solidFill>
                  <a:schemeClr val="accent5"/>
                </a:solidFill>
                <a:latin typeface="Josefin Sans" pitchFamily="2" charset="0"/>
              </a:rPr>
              <a:t>Kvar trur de </a:t>
            </a:r>
            <a:r>
              <a:rPr lang="nb-NO" dirty="0" err="1">
                <a:solidFill>
                  <a:schemeClr val="accent5"/>
                </a:solidFill>
                <a:latin typeface="Josefin Sans" pitchFamily="2" charset="0"/>
              </a:rPr>
              <a:t>førestillingane</a:t>
            </a:r>
            <a:r>
              <a:rPr lang="nb-NO" dirty="0">
                <a:solidFill>
                  <a:schemeClr val="accent5"/>
                </a:solidFill>
                <a:latin typeface="Josefin Sans" pitchFamily="2" charset="0"/>
              </a:rPr>
              <a:t> </a:t>
            </a:r>
            <a:r>
              <a:rPr lang="nb-NO" dirty="0" err="1">
                <a:solidFill>
                  <a:schemeClr val="accent5"/>
                </a:solidFill>
                <a:latin typeface="Josefin Sans" pitchFamily="2" charset="0"/>
              </a:rPr>
              <a:t>dei</a:t>
            </a:r>
            <a:r>
              <a:rPr lang="nb-NO" dirty="0">
                <a:solidFill>
                  <a:schemeClr val="accent5"/>
                </a:solidFill>
                <a:latin typeface="Josefin Sans" pitchFamily="2" charset="0"/>
              </a:rPr>
              <a:t> unge har om sex, kjem </a:t>
            </a:r>
            <a:r>
              <a:rPr lang="nb-NO" dirty="0" err="1">
                <a:solidFill>
                  <a:schemeClr val="accent5"/>
                </a:solidFill>
                <a:latin typeface="Josefin Sans" pitchFamily="2" charset="0"/>
              </a:rPr>
              <a:t>frå</a:t>
            </a:r>
            <a:r>
              <a:rPr lang="nb-NO" dirty="0">
                <a:solidFill>
                  <a:schemeClr val="accent5"/>
                </a:solidFill>
                <a:latin typeface="Josefin Sans" pitchFamily="2" charset="0"/>
              </a:rPr>
              <a:t>?</a:t>
            </a:r>
          </a:p>
          <a:p>
            <a:r>
              <a:rPr lang="nb-NO" dirty="0">
                <a:solidFill>
                  <a:schemeClr val="accent5"/>
                </a:solidFill>
                <a:latin typeface="Josefin Sans" pitchFamily="2" charset="0"/>
              </a:rPr>
              <a:t>Kva skjer i </a:t>
            </a:r>
            <a:r>
              <a:rPr lang="nb-NO" dirty="0" err="1">
                <a:solidFill>
                  <a:schemeClr val="accent5"/>
                </a:solidFill>
                <a:latin typeface="Josefin Sans" pitchFamily="2" charset="0"/>
              </a:rPr>
              <a:t>ein</a:t>
            </a:r>
            <a:r>
              <a:rPr lang="nb-NO" dirty="0">
                <a:solidFill>
                  <a:schemeClr val="accent5"/>
                </a:solidFill>
                <a:latin typeface="Josefin Sans" pitchFamily="2" charset="0"/>
              </a:rPr>
              <a:t> seksuell relasjon dersom </a:t>
            </a:r>
            <a:r>
              <a:rPr lang="nb-NO" dirty="0" err="1">
                <a:solidFill>
                  <a:schemeClr val="accent5"/>
                </a:solidFill>
                <a:latin typeface="Josefin Sans" pitchFamily="2" charset="0"/>
              </a:rPr>
              <a:t>ein</a:t>
            </a:r>
            <a:r>
              <a:rPr lang="nb-NO" dirty="0">
                <a:solidFill>
                  <a:schemeClr val="accent5"/>
                </a:solidFill>
                <a:latin typeface="Josefin Sans" pitchFamily="2" charset="0"/>
              </a:rPr>
              <a:t> har forskjellige </a:t>
            </a:r>
            <a:r>
              <a:rPr lang="nb-NO" dirty="0" err="1">
                <a:solidFill>
                  <a:schemeClr val="accent5"/>
                </a:solidFill>
                <a:latin typeface="Josefin Sans" pitchFamily="2" charset="0"/>
              </a:rPr>
              <a:t>tankar</a:t>
            </a:r>
            <a:r>
              <a:rPr lang="nb-NO" dirty="0">
                <a:solidFill>
                  <a:schemeClr val="accent5"/>
                </a:solidFill>
                <a:latin typeface="Josefin Sans" pitchFamily="2" charset="0"/>
              </a:rPr>
              <a:t> om kva sex er?</a:t>
            </a:r>
          </a:p>
          <a:p>
            <a:r>
              <a:rPr lang="nb-NO" dirty="0">
                <a:solidFill>
                  <a:schemeClr val="accent5"/>
                </a:solidFill>
                <a:latin typeface="Josefin Sans" pitchFamily="2" charset="0"/>
              </a:rPr>
              <a:t>Kva kan </a:t>
            </a:r>
            <a:r>
              <a:rPr lang="nb-NO" dirty="0" err="1">
                <a:solidFill>
                  <a:schemeClr val="accent5"/>
                </a:solidFill>
                <a:latin typeface="Josefin Sans" pitchFamily="2" charset="0"/>
              </a:rPr>
              <a:t>vere</a:t>
            </a:r>
            <a:r>
              <a:rPr lang="nb-NO" dirty="0">
                <a:solidFill>
                  <a:schemeClr val="accent5"/>
                </a:solidFill>
                <a:latin typeface="Josefin Sans" pitchFamily="2" charset="0"/>
              </a:rPr>
              <a:t> positivt med det å ha sex?</a:t>
            </a:r>
          </a:p>
        </p:txBody>
      </p:sp>
    </p:spTree>
    <p:extLst>
      <p:ext uri="{BB962C8B-B14F-4D97-AF65-F5344CB8AC3E}">
        <p14:creationId xmlns:p14="http://schemas.microsoft.com/office/powerpoint/2010/main" val="1114596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Seksuell utforsking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dirty="0" err="1">
                <a:solidFill>
                  <a:schemeClr val="accent5"/>
                </a:solidFill>
                <a:latin typeface="Josefin Sans" pitchFamily="2" charset="0"/>
              </a:rPr>
              <a:t>Korleis</a:t>
            </a:r>
            <a:r>
              <a:rPr lang="nb-NO" dirty="0">
                <a:solidFill>
                  <a:schemeClr val="accent5"/>
                </a:solidFill>
                <a:latin typeface="Josefin Sans" pitchFamily="2" charset="0"/>
              </a:rPr>
              <a:t> veit vi kva vi liker seksuelt? Vi </a:t>
            </a:r>
            <a:r>
              <a:rPr lang="nb-NO" dirty="0" err="1">
                <a:solidFill>
                  <a:schemeClr val="accent5"/>
                </a:solidFill>
                <a:latin typeface="Josefin Sans" pitchFamily="2" charset="0"/>
              </a:rPr>
              <a:t>utforskar</a:t>
            </a:r>
            <a:r>
              <a:rPr lang="nb-NO" dirty="0">
                <a:solidFill>
                  <a:schemeClr val="accent5"/>
                </a:solidFill>
                <a:latin typeface="Josefin Sans" pitchFamily="2" charset="0"/>
              </a:rPr>
              <a:t>!</a:t>
            </a:r>
          </a:p>
          <a:p>
            <a:r>
              <a:rPr lang="nb-NO" dirty="0">
                <a:solidFill>
                  <a:schemeClr val="accent5"/>
                </a:solidFill>
                <a:latin typeface="Josefin Sans" pitchFamily="2" charset="0"/>
              </a:rPr>
              <a:t>Vi kan utforske </a:t>
            </a:r>
            <a:r>
              <a:rPr lang="nb-NO" dirty="0" err="1">
                <a:solidFill>
                  <a:schemeClr val="accent5"/>
                </a:solidFill>
                <a:latin typeface="Josefin Sans" pitchFamily="2" charset="0"/>
              </a:rPr>
              <a:t>åleine</a:t>
            </a:r>
            <a:r>
              <a:rPr lang="nb-NO" dirty="0">
                <a:solidFill>
                  <a:schemeClr val="accent5"/>
                </a:solidFill>
                <a:latin typeface="Josefin Sans" pitchFamily="2" charset="0"/>
              </a:rPr>
              <a:t> eller </a:t>
            </a:r>
            <a:r>
              <a:rPr lang="nb-NO" dirty="0" err="1">
                <a:solidFill>
                  <a:schemeClr val="accent5"/>
                </a:solidFill>
                <a:latin typeface="Josefin Sans" pitchFamily="2" charset="0"/>
              </a:rPr>
              <a:t>saman</a:t>
            </a:r>
            <a:r>
              <a:rPr lang="nb-NO" dirty="0">
                <a:solidFill>
                  <a:schemeClr val="accent5"/>
                </a:solidFill>
                <a:latin typeface="Josefin Sans" pitchFamily="2" charset="0"/>
              </a:rPr>
              <a:t> med andre.</a:t>
            </a:r>
          </a:p>
          <a:p>
            <a:r>
              <a:rPr lang="nb-NO" dirty="0">
                <a:solidFill>
                  <a:schemeClr val="accent5"/>
                </a:solidFill>
                <a:latin typeface="Josefin Sans" pitchFamily="2" charset="0"/>
              </a:rPr>
              <a:t>Sånn lærer vi kvar våre eigne grenser går, og kva som </a:t>
            </a:r>
            <a:r>
              <a:rPr lang="nb-NO" dirty="0" err="1">
                <a:solidFill>
                  <a:schemeClr val="accent5"/>
                </a:solidFill>
                <a:latin typeface="Josefin Sans" pitchFamily="2" charset="0"/>
              </a:rPr>
              <a:t>kjennest</a:t>
            </a:r>
            <a:r>
              <a:rPr lang="nb-NO" dirty="0">
                <a:solidFill>
                  <a:schemeClr val="accent5"/>
                </a:solidFill>
                <a:latin typeface="Josefin Sans" pitchFamily="2" charset="0"/>
              </a:rPr>
              <a:t> godt.</a:t>
            </a:r>
          </a:p>
          <a:p>
            <a:r>
              <a:rPr lang="nb-NO" dirty="0">
                <a:solidFill>
                  <a:schemeClr val="accent5"/>
                </a:solidFill>
                <a:latin typeface="Josefin Sans" pitchFamily="2" charset="0"/>
              </a:rPr>
              <a:t>Det </a:t>
            </a:r>
            <a:r>
              <a:rPr lang="nb-NO" dirty="0" err="1">
                <a:solidFill>
                  <a:schemeClr val="accent5"/>
                </a:solidFill>
                <a:latin typeface="Josefin Sans" pitchFamily="2" charset="0"/>
              </a:rPr>
              <a:t>viktigaste</a:t>
            </a:r>
            <a:r>
              <a:rPr lang="nb-NO" dirty="0">
                <a:solidFill>
                  <a:schemeClr val="accent5"/>
                </a:solidFill>
                <a:latin typeface="Josefin Sans" pitchFamily="2" charset="0"/>
              </a:rPr>
              <a:t> med sex er at det skal </a:t>
            </a:r>
            <a:r>
              <a:rPr lang="nb-NO" dirty="0" err="1">
                <a:solidFill>
                  <a:schemeClr val="accent5"/>
                </a:solidFill>
                <a:latin typeface="Josefin Sans" pitchFamily="2" charset="0"/>
              </a:rPr>
              <a:t>vere</a:t>
            </a:r>
            <a:r>
              <a:rPr lang="nb-NO" dirty="0">
                <a:solidFill>
                  <a:schemeClr val="accent5"/>
                </a:solidFill>
                <a:latin typeface="Josefin Sans" pitchFamily="2" charset="0"/>
              </a:rPr>
              <a:t> godt, fint og morosamt.</a:t>
            </a:r>
          </a:p>
          <a:p>
            <a:r>
              <a:rPr lang="nb-NO" dirty="0">
                <a:solidFill>
                  <a:schemeClr val="accent5"/>
                </a:solidFill>
                <a:latin typeface="Josefin Sans" pitchFamily="2" charset="0"/>
              </a:rPr>
              <a:t>Kva du liker seksuelt, er </a:t>
            </a:r>
            <a:r>
              <a:rPr lang="nb-NO" dirty="0" err="1">
                <a:solidFill>
                  <a:schemeClr val="accent5"/>
                </a:solidFill>
                <a:latin typeface="Josefin Sans" pitchFamily="2" charset="0"/>
              </a:rPr>
              <a:t>berre</a:t>
            </a:r>
            <a:r>
              <a:rPr lang="nb-NO" dirty="0">
                <a:solidFill>
                  <a:schemeClr val="accent5"/>
                </a:solidFill>
                <a:latin typeface="Josefin Sans" pitchFamily="2" charset="0"/>
              </a:rPr>
              <a:t> opp til deg </a:t>
            </a:r>
            <a:r>
              <a:rPr lang="nb-NO" dirty="0" err="1">
                <a:solidFill>
                  <a:schemeClr val="accent5"/>
                </a:solidFill>
                <a:latin typeface="Josefin Sans" pitchFamily="2" charset="0"/>
              </a:rPr>
              <a:t>sjølv</a:t>
            </a:r>
            <a:r>
              <a:rPr lang="nb-NO" dirty="0">
                <a:solidFill>
                  <a:schemeClr val="accent5"/>
                </a:solidFill>
                <a:latin typeface="Josefin Sans" pitchFamily="2" charset="0"/>
              </a:rPr>
              <a:t> – så lenge sexen </a:t>
            </a:r>
            <a:r>
              <a:rPr lang="nb-NO" dirty="0" err="1">
                <a:solidFill>
                  <a:schemeClr val="accent5"/>
                </a:solidFill>
                <a:latin typeface="Josefin Sans" pitchFamily="2" charset="0"/>
              </a:rPr>
              <a:t>ikkje</a:t>
            </a:r>
            <a:r>
              <a:rPr lang="nb-NO" dirty="0">
                <a:solidFill>
                  <a:schemeClr val="accent5"/>
                </a:solidFill>
                <a:latin typeface="Josefin Sans" pitchFamily="2" charset="0"/>
              </a:rPr>
              <a:t> er </a:t>
            </a:r>
            <a:r>
              <a:rPr lang="nb-NO" dirty="0" err="1">
                <a:solidFill>
                  <a:schemeClr val="accent5"/>
                </a:solidFill>
                <a:latin typeface="Josefin Sans" pitchFamily="2" charset="0"/>
              </a:rPr>
              <a:t>skadeleg</a:t>
            </a:r>
            <a:r>
              <a:rPr lang="nb-NO" dirty="0">
                <a:solidFill>
                  <a:schemeClr val="accent5"/>
                </a:solidFill>
                <a:latin typeface="Josefin Sans" pitchFamily="2" charset="0"/>
              </a:rPr>
              <a:t> for deg </a:t>
            </a:r>
            <a:r>
              <a:rPr lang="nb-NO" dirty="0" err="1">
                <a:solidFill>
                  <a:schemeClr val="accent5"/>
                </a:solidFill>
                <a:latin typeface="Josefin Sans" pitchFamily="2" charset="0"/>
              </a:rPr>
              <a:t>sjølv</a:t>
            </a:r>
            <a:r>
              <a:rPr lang="nb-NO" dirty="0">
                <a:solidFill>
                  <a:schemeClr val="accent5"/>
                </a:solidFill>
                <a:latin typeface="Josefin Sans" pitchFamily="2" charset="0"/>
              </a:rPr>
              <a:t> eller andre. </a:t>
            </a:r>
          </a:p>
        </p:txBody>
      </p:sp>
    </p:spTree>
    <p:extLst>
      <p:ext uri="{BB962C8B-B14F-4D97-AF65-F5344CB8AC3E}">
        <p14:creationId xmlns:p14="http://schemas.microsoft.com/office/powerpoint/2010/main" val="2025010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hansker&#10;&#10;Automatisk generert beskrivelse">
            <a:extLst>
              <a:ext uri="{FF2B5EF4-FFF2-40B4-BE49-F238E27FC236}">
                <a16:creationId xmlns:a16="http://schemas.microsoft.com/office/drawing/2014/main" id="{145D29C1-57C8-4808-A030-E18BEB823823}"/>
              </a:ext>
            </a:extLst>
          </p:cNvPr>
          <p:cNvPicPr>
            <a:picLocks noChangeAspect="1"/>
          </p:cNvPicPr>
          <p:nvPr/>
        </p:nvPicPr>
        <p:blipFill>
          <a:blip r:embed="rId3"/>
          <a:stretch>
            <a:fillRect/>
          </a:stretch>
        </p:blipFill>
        <p:spPr>
          <a:xfrm>
            <a:off x="1004650" y="1"/>
            <a:ext cx="14403408" cy="7201704"/>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6"/>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a:solidFill>
                  <a:schemeClr val="bg1"/>
                </a:solidFill>
                <a:latin typeface="Josefin Sans" pitchFamily="2" charset="0"/>
              </a:rPr>
              <a:t>Oppsummering: Kva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09"/>
            <a:ext cx="6073224" cy="4678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Kva er </a:t>
            </a:r>
            <a:r>
              <a:rPr lang="nb-NO" dirty="0" err="1">
                <a:solidFill>
                  <a:schemeClr val="bg1"/>
                </a:solidFill>
                <a:latin typeface="Josefin Sans" pitchFamily="2" charset="0"/>
              </a:rPr>
              <a:t>eigentleg</a:t>
            </a:r>
            <a:r>
              <a:rPr lang="nb-NO" dirty="0">
                <a:solidFill>
                  <a:schemeClr val="bg1"/>
                </a:solidFill>
                <a:latin typeface="Josefin Sans" pitchFamily="2" charset="0"/>
              </a:rPr>
              <a:t> sex? </a:t>
            </a:r>
          </a:p>
          <a:p>
            <a:r>
              <a:rPr lang="nb-NO" dirty="0">
                <a:solidFill>
                  <a:schemeClr val="bg1"/>
                </a:solidFill>
                <a:latin typeface="Josefin Sans" pitchFamily="2" charset="0"/>
              </a:rPr>
              <a:t>Kva er </a:t>
            </a:r>
            <a:r>
              <a:rPr lang="nb-NO" dirty="0" err="1">
                <a:solidFill>
                  <a:schemeClr val="bg1"/>
                </a:solidFill>
                <a:latin typeface="Josefin Sans" pitchFamily="2" charset="0"/>
              </a:rPr>
              <a:t>ikkje</a:t>
            </a:r>
            <a:r>
              <a:rPr lang="nb-NO" dirty="0">
                <a:solidFill>
                  <a:schemeClr val="bg1"/>
                </a:solidFill>
                <a:latin typeface="Josefin Sans" pitchFamily="2" charset="0"/>
              </a:rPr>
              <a:t> sex?</a:t>
            </a:r>
          </a:p>
          <a:p>
            <a:r>
              <a:rPr lang="nb-NO" dirty="0" err="1">
                <a:solidFill>
                  <a:schemeClr val="bg1"/>
                </a:solidFill>
                <a:latin typeface="Josefin Sans" pitchFamily="2" charset="0"/>
              </a:rPr>
              <a:t>Kvifor</a:t>
            </a:r>
            <a:r>
              <a:rPr lang="nb-NO" dirty="0">
                <a:solidFill>
                  <a:schemeClr val="bg1"/>
                </a:solidFill>
                <a:latin typeface="Josefin Sans" pitchFamily="2" charset="0"/>
              </a:rPr>
              <a:t> er det viktig å utforske seg </a:t>
            </a:r>
            <a:r>
              <a:rPr lang="nb-NO" dirty="0" err="1">
                <a:solidFill>
                  <a:schemeClr val="bg1"/>
                </a:solidFill>
                <a:latin typeface="Josefin Sans" pitchFamily="2" charset="0"/>
              </a:rPr>
              <a:t>sjølv</a:t>
            </a:r>
            <a:r>
              <a:rPr lang="nb-NO" dirty="0">
                <a:solidFill>
                  <a:schemeClr val="bg1"/>
                </a:solidFill>
                <a:latin typeface="Josefin Sans" pitchFamily="2" charset="0"/>
              </a:rPr>
              <a:t> seksuelt?</a:t>
            </a:r>
          </a:p>
          <a:p>
            <a:r>
              <a:rPr lang="nb-NO" dirty="0" err="1">
                <a:solidFill>
                  <a:schemeClr val="bg1"/>
                </a:solidFill>
                <a:latin typeface="Josefin Sans" pitchFamily="2" charset="0"/>
              </a:rPr>
              <a:t>Korleis</a:t>
            </a:r>
            <a:r>
              <a:rPr lang="nb-NO" dirty="0">
                <a:solidFill>
                  <a:schemeClr val="bg1"/>
                </a:solidFill>
                <a:latin typeface="Josefin Sans" pitchFamily="2" charset="0"/>
              </a:rPr>
              <a:t> påverkar normer </a:t>
            </a:r>
            <a:r>
              <a:rPr lang="nb-NO" dirty="0" err="1">
                <a:solidFill>
                  <a:schemeClr val="bg1"/>
                </a:solidFill>
                <a:latin typeface="Josefin Sans" pitchFamily="2" charset="0"/>
              </a:rPr>
              <a:t>forventningane</a:t>
            </a:r>
            <a:r>
              <a:rPr lang="nb-NO" dirty="0">
                <a:solidFill>
                  <a:schemeClr val="bg1"/>
                </a:solidFill>
                <a:latin typeface="Josefin Sans" pitchFamily="2" charset="0"/>
              </a:rPr>
              <a:t> våre til sex?</a:t>
            </a:r>
          </a:p>
          <a:p>
            <a:r>
              <a:rPr lang="nb-NO" dirty="0" err="1">
                <a:solidFill>
                  <a:schemeClr val="bg1"/>
                </a:solidFill>
                <a:latin typeface="Josefin Sans" pitchFamily="2" charset="0"/>
              </a:rPr>
              <a:t>Finst</a:t>
            </a:r>
            <a:r>
              <a:rPr lang="nb-NO" dirty="0">
                <a:solidFill>
                  <a:schemeClr val="bg1"/>
                </a:solidFill>
                <a:latin typeface="Josefin Sans" pitchFamily="2" charset="0"/>
              </a:rPr>
              <a:t> det </a:t>
            </a:r>
            <a:r>
              <a:rPr lang="nb-NO" dirty="0" err="1">
                <a:solidFill>
                  <a:schemeClr val="bg1"/>
                </a:solidFill>
                <a:latin typeface="Josefin Sans" pitchFamily="2" charset="0"/>
              </a:rPr>
              <a:t>nokon</a:t>
            </a:r>
            <a:r>
              <a:rPr lang="nb-NO" dirty="0">
                <a:solidFill>
                  <a:schemeClr val="bg1"/>
                </a:solidFill>
                <a:latin typeface="Josefin Sans" pitchFamily="2" charset="0"/>
              </a:rPr>
              <a:t> </a:t>
            </a:r>
            <a:r>
              <a:rPr lang="nb-NO" dirty="0" err="1">
                <a:solidFill>
                  <a:schemeClr val="bg1"/>
                </a:solidFill>
                <a:latin typeface="Josefin Sans" pitchFamily="2" charset="0"/>
              </a:rPr>
              <a:t>typar</a:t>
            </a:r>
            <a:r>
              <a:rPr lang="nb-NO" dirty="0">
                <a:solidFill>
                  <a:schemeClr val="bg1"/>
                </a:solidFill>
                <a:latin typeface="Josefin Sans" pitchFamily="2" charset="0"/>
              </a:rPr>
              <a:t> seksualitet som er betre enn andre?</a:t>
            </a:r>
          </a:p>
        </p:txBody>
      </p:sp>
    </p:spTree>
    <p:extLst>
      <p:ext uri="{BB962C8B-B14F-4D97-AF65-F5344CB8AC3E}">
        <p14:creationId xmlns:p14="http://schemas.microsoft.com/office/powerpoint/2010/main" val="160191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34D29059-0417-4AB7-929F-46056A9722D9}"/>
              </a:ext>
            </a:extLst>
          </p:cNvPr>
          <p:cNvPicPr>
            <a:picLocks noChangeAspect="1"/>
          </p:cNvPicPr>
          <p:nvPr/>
        </p:nvPicPr>
        <p:blipFill>
          <a:blip r:embed="rId3"/>
          <a:stretch>
            <a:fillRect/>
          </a:stretch>
        </p:blipFill>
        <p:spPr>
          <a:xfrm>
            <a:off x="6713828" y="1312552"/>
            <a:ext cx="5591907" cy="5591907"/>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6"/>
          <a:stretch>
            <a:fillRect/>
          </a:stretch>
        </p:blipFill>
        <p:spPr>
          <a:xfrm>
            <a:off x="10472960" y="527402"/>
            <a:ext cx="154542" cy="42839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456099"/>
            <a:ext cx="5791200" cy="1945799"/>
          </a:xfrm>
        </p:spPr>
        <p:txBody>
          <a:bodyPr>
            <a:normAutofit fontScale="90000"/>
          </a:bodyPr>
          <a:lstStyle/>
          <a:p>
            <a:r>
              <a:rPr lang="nb-NO" sz="6000" b="1" dirty="0">
                <a:solidFill>
                  <a:schemeClr val="bg1"/>
                </a:solidFill>
                <a:latin typeface="Josefin Sans" pitchFamily="2" charset="0"/>
              </a:rPr>
              <a:t>Samtykke og kommunikasjon</a:t>
            </a:r>
          </a:p>
        </p:txBody>
      </p:sp>
      <p:pic>
        <p:nvPicPr>
          <p:cNvPr id="7" name="Picture 16">
            <a:extLst>
              <a:ext uri="{FF2B5EF4-FFF2-40B4-BE49-F238E27FC236}">
                <a16:creationId xmlns:a16="http://schemas.microsoft.com/office/drawing/2014/main" id="{E4E01F85-055C-4718-84D9-DC365F3B1E8C}"/>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18146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617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250135" y="264223"/>
            <a:ext cx="9147629" cy="1059100"/>
          </a:xfrm>
        </p:spPr>
        <p:txBody>
          <a:bodyPr anchor="t">
            <a:normAutofit/>
          </a:bodyPr>
          <a:lstStyle/>
          <a:p>
            <a:r>
              <a:rPr lang="nb-NO" sz="4800" dirty="0">
                <a:solidFill>
                  <a:schemeClr val="bg1"/>
                </a:solidFill>
                <a:latin typeface="Josefin Sans" pitchFamily="2" charset="0"/>
                <a:cs typeface="Calibri" panose="020F0502020204030204" pitchFamily="34" charset="0"/>
              </a:rPr>
              <a:t>Kommunikasjon og grenser</a:t>
            </a:r>
            <a:endParaRPr lang="en-NO" sz="48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3600" dirty="0">
                <a:solidFill>
                  <a:schemeClr val="accent5"/>
                </a:solidFill>
                <a:latin typeface="Josefin Sans" pitchFamily="2" charset="0"/>
              </a:rPr>
              <a:t>For å </a:t>
            </a:r>
            <a:r>
              <a:rPr lang="nb-NO" sz="3600" dirty="0" err="1">
                <a:solidFill>
                  <a:schemeClr val="accent5"/>
                </a:solidFill>
                <a:latin typeface="Josefin Sans" pitchFamily="2" charset="0"/>
              </a:rPr>
              <a:t>vere</a:t>
            </a:r>
            <a:r>
              <a:rPr lang="nb-NO" sz="3600" dirty="0">
                <a:solidFill>
                  <a:schemeClr val="accent5"/>
                </a:solidFill>
                <a:latin typeface="Josefin Sans" pitchFamily="2" charset="0"/>
              </a:rPr>
              <a:t> sikker på at alle har det bra, er det viktig å </a:t>
            </a:r>
            <a:r>
              <a:rPr lang="nb-NO" sz="3600" dirty="0" err="1">
                <a:solidFill>
                  <a:schemeClr val="accent5"/>
                </a:solidFill>
                <a:latin typeface="Josefin Sans" pitchFamily="2" charset="0"/>
              </a:rPr>
              <a:t>vere</a:t>
            </a:r>
            <a:r>
              <a:rPr lang="nb-NO" sz="3600" dirty="0">
                <a:solidFill>
                  <a:schemeClr val="accent5"/>
                </a:solidFill>
                <a:latin typeface="Josefin Sans" pitchFamily="2" charset="0"/>
              </a:rPr>
              <a:t> merksam både på eigne og andre sine grenser.</a:t>
            </a:r>
          </a:p>
          <a:p>
            <a:r>
              <a:rPr lang="nb-NO" sz="3600" dirty="0">
                <a:solidFill>
                  <a:schemeClr val="accent5"/>
                </a:solidFill>
                <a:latin typeface="Josefin Sans" pitchFamily="2" charset="0"/>
              </a:rPr>
              <a:t>Å </a:t>
            </a:r>
            <a:r>
              <a:rPr lang="nb-NO" sz="3600" dirty="0" err="1">
                <a:solidFill>
                  <a:schemeClr val="accent5"/>
                </a:solidFill>
                <a:latin typeface="Josefin Sans" pitchFamily="2" charset="0"/>
              </a:rPr>
              <a:t>setje</a:t>
            </a:r>
            <a:r>
              <a:rPr lang="nb-NO" sz="3600" dirty="0">
                <a:solidFill>
                  <a:schemeClr val="accent5"/>
                </a:solidFill>
                <a:latin typeface="Josefin Sans" pitchFamily="2" charset="0"/>
              </a:rPr>
              <a:t> grenser kan somme gonger </a:t>
            </a:r>
            <a:r>
              <a:rPr lang="nb-NO" sz="3600" dirty="0" err="1">
                <a:solidFill>
                  <a:schemeClr val="accent5"/>
                </a:solidFill>
                <a:latin typeface="Josefin Sans" pitchFamily="2" charset="0"/>
              </a:rPr>
              <a:t>vere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vanskeleg</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No kjem det ei </a:t>
            </a:r>
            <a:r>
              <a:rPr lang="nb-NO" sz="3600" dirty="0" err="1">
                <a:solidFill>
                  <a:schemeClr val="accent5"/>
                </a:solidFill>
                <a:latin typeface="Josefin Sans" pitchFamily="2" charset="0"/>
              </a:rPr>
              <a:t>oppgåve</a:t>
            </a:r>
            <a:r>
              <a:rPr lang="nb-NO" sz="3600" dirty="0">
                <a:solidFill>
                  <a:schemeClr val="accent5"/>
                </a:solidFill>
                <a:latin typeface="Josefin Sans" pitchFamily="2" charset="0"/>
              </a:rPr>
              <a:t> om grenser. </a:t>
            </a:r>
          </a:p>
        </p:txBody>
      </p:sp>
      <p:pic>
        <p:nvPicPr>
          <p:cNvPr id="11" name="Picture 6">
            <a:extLst>
              <a:ext uri="{FF2B5EF4-FFF2-40B4-BE49-F238E27FC236}">
                <a16:creationId xmlns:a16="http://schemas.microsoft.com/office/drawing/2014/main" id="{1F1020D1-AB6A-4DE3-B586-607212FFE3FA}"/>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6258A154-61D6-4A9F-B3B2-5A899DAFB871}"/>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134358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022706"/>
            <a:ext cx="6038914" cy="2812587"/>
          </a:xfrm>
        </p:spPr>
        <p:txBody>
          <a:bodyPr>
            <a:normAutofit/>
          </a:bodyPr>
          <a:lstStyle/>
          <a:p>
            <a:r>
              <a:rPr lang="nb-NO" sz="6000" b="1" dirty="0" err="1">
                <a:solidFill>
                  <a:schemeClr val="bg1"/>
                </a:solidFill>
                <a:latin typeface="Josefin Sans" pitchFamily="2" charset="0"/>
              </a:rPr>
              <a:t>Oppgåve</a:t>
            </a:r>
            <a:r>
              <a:rPr lang="nb-NO" sz="6000" b="1" dirty="0">
                <a:solidFill>
                  <a:schemeClr val="bg1"/>
                </a:solidFill>
                <a:latin typeface="Josefin Sans" pitchFamily="2" charset="0"/>
              </a:rPr>
              <a:t>:</a:t>
            </a:r>
            <a:br>
              <a:rPr lang="nb-NO" sz="6000" b="1" dirty="0">
                <a:solidFill>
                  <a:schemeClr val="bg1"/>
                </a:solidFill>
                <a:latin typeface="Josefin Sans" pitchFamily="2" charset="0"/>
              </a:rPr>
            </a:br>
            <a:r>
              <a:rPr lang="nb-NO" sz="6000" b="1" dirty="0">
                <a:solidFill>
                  <a:schemeClr val="bg1"/>
                </a:solidFill>
                <a:latin typeface="Josefin Sans" pitchFamily="2" charset="0"/>
              </a:rPr>
              <a:t>Mine og dine grenser</a:t>
            </a:r>
          </a:p>
        </p:txBody>
      </p:sp>
      <p:sp>
        <p:nvSpPr>
          <p:cNvPr id="7" name="Plassholder for innhold 2">
            <a:extLst>
              <a:ext uri="{FF2B5EF4-FFF2-40B4-BE49-F238E27FC236}">
                <a16:creationId xmlns:a16="http://schemas.microsoft.com/office/drawing/2014/main" id="{4A2A6328-6FE3-422D-8FF0-7C5FA95C9B01}"/>
              </a:ext>
            </a:extLst>
          </p:cNvPr>
          <p:cNvSpPr txBox="1">
            <a:spLocks/>
          </p:cNvSpPr>
          <p:nvPr/>
        </p:nvSpPr>
        <p:spPr>
          <a:xfrm>
            <a:off x="7754278" y="2625493"/>
            <a:ext cx="3888858" cy="2209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dirty="0">
                <a:solidFill>
                  <a:schemeClr val="accent5"/>
                </a:solidFill>
                <a:latin typeface="Josefin Sans" pitchFamily="2" charset="0"/>
              </a:rPr>
              <a:t>Hva er </a:t>
            </a:r>
            <a:r>
              <a:rPr lang="nb-NO" dirty="0" err="1">
                <a:solidFill>
                  <a:schemeClr val="accent5"/>
                </a:solidFill>
                <a:latin typeface="Josefin Sans" pitchFamily="2" charset="0"/>
              </a:rPr>
              <a:t>dei</a:t>
            </a:r>
            <a:r>
              <a:rPr lang="nb-NO" dirty="0">
                <a:solidFill>
                  <a:schemeClr val="accent5"/>
                </a:solidFill>
                <a:latin typeface="Josefin Sans" pitchFamily="2" charset="0"/>
              </a:rPr>
              <a:t> første </a:t>
            </a:r>
            <a:r>
              <a:rPr lang="nb-NO" dirty="0" err="1">
                <a:solidFill>
                  <a:schemeClr val="accent5"/>
                </a:solidFill>
                <a:latin typeface="Josefin Sans" pitchFamily="2" charset="0"/>
              </a:rPr>
              <a:t>tankane</a:t>
            </a:r>
            <a:r>
              <a:rPr lang="nb-NO" dirty="0">
                <a:solidFill>
                  <a:schemeClr val="accent5"/>
                </a:solidFill>
                <a:latin typeface="Josefin Sans" pitchFamily="2" charset="0"/>
              </a:rPr>
              <a:t> du får når du høyrer orda </a:t>
            </a:r>
            <a:r>
              <a:rPr lang="nb-NO" b="1" dirty="0">
                <a:solidFill>
                  <a:schemeClr val="accent5"/>
                </a:solidFill>
                <a:latin typeface="Josefin Sans" pitchFamily="2" charset="0"/>
              </a:rPr>
              <a:t>grenser</a:t>
            </a:r>
            <a:r>
              <a:rPr lang="nb-NO" dirty="0">
                <a:solidFill>
                  <a:schemeClr val="accent5"/>
                </a:solidFill>
                <a:latin typeface="Josefin Sans" pitchFamily="2" charset="0"/>
              </a:rPr>
              <a:t> og </a:t>
            </a:r>
            <a:r>
              <a:rPr lang="nb-NO" b="1" dirty="0">
                <a:solidFill>
                  <a:schemeClr val="accent5"/>
                </a:solidFill>
                <a:latin typeface="Josefin Sans" pitchFamily="2" charset="0"/>
              </a:rPr>
              <a:t>respekt</a:t>
            </a:r>
            <a:r>
              <a:rPr lang="nb-NO" dirty="0">
                <a:solidFill>
                  <a:schemeClr val="accent5"/>
                </a:solidFill>
                <a:latin typeface="Josefin Sans" pitchFamily="2" charset="0"/>
              </a:rPr>
              <a:t>? </a:t>
            </a:r>
            <a:r>
              <a:rPr lang="nb-NO" dirty="0" err="1">
                <a:solidFill>
                  <a:schemeClr val="accent5"/>
                </a:solidFill>
                <a:latin typeface="Josefin Sans" pitchFamily="2" charset="0"/>
              </a:rPr>
              <a:t>Tenkjeskriv</a:t>
            </a:r>
            <a:r>
              <a:rPr lang="nb-NO" dirty="0">
                <a:solidFill>
                  <a:schemeClr val="accent5"/>
                </a:solidFill>
                <a:latin typeface="Josefin Sans" pitchFamily="2" charset="0"/>
              </a:rPr>
              <a:t> i fem minutt. </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8" name="Picture 6">
            <a:extLst>
              <a:ext uri="{FF2B5EF4-FFF2-40B4-BE49-F238E27FC236}">
                <a16:creationId xmlns:a16="http://schemas.microsoft.com/office/drawing/2014/main" id="{1E96491B-0855-4745-B661-675EA3CE52D5}"/>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9" name="Picture 16">
            <a:extLst>
              <a:ext uri="{FF2B5EF4-FFF2-40B4-BE49-F238E27FC236}">
                <a16:creationId xmlns:a16="http://schemas.microsoft.com/office/drawing/2014/main" id="{C79731B0-2953-4E8E-8114-0769D9BAE14F}"/>
              </a:ext>
            </a:extLst>
          </p:cNvPr>
          <p:cNvPicPr>
            <a:picLocks noChangeAspect="1"/>
          </p:cNvPicPr>
          <p:nvPr/>
        </p:nvPicPr>
        <p:blipFill>
          <a:blip r:embed="rId6"/>
          <a:stretch>
            <a:fillRect/>
          </a:stretch>
        </p:blipFill>
        <p:spPr>
          <a:xfrm>
            <a:off x="9999474" y="556764"/>
            <a:ext cx="383363" cy="369672"/>
          </a:xfrm>
          <a:prstGeom prst="rect">
            <a:avLst/>
          </a:prstGeom>
        </p:spPr>
      </p:pic>
    </p:spTree>
    <p:extLst>
      <p:ext uri="{BB962C8B-B14F-4D97-AF65-F5344CB8AC3E}">
        <p14:creationId xmlns:p14="http://schemas.microsoft.com/office/powerpoint/2010/main" val="400005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a:solidFill>
                  <a:schemeClr val="bg1"/>
                </a:solidFill>
                <a:latin typeface="Josefin Sans" pitchFamily="2" charset="0"/>
                <a:cs typeface="Calibri" panose="020F0502020204030204" pitchFamily="34" charset="0"/>
              </a:rPr>
              <a:t>Diskuter i grupper</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70000" lnSpcReduction="20000"/>
          </a:bodyPr>
          <a:lstStyle/>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har vi forskjellige grenser?</a:t>
            </a:r>
          </a:p>
          <a:p>
            <a:r>
              <a:rPr lang="nb-NO" sz="3600" dirty="0">
                <a:solidFill>
                  <a:schemeClr val="accent5"/>
                </a:solidFill>
                <a:latin typeface="Josefin Sans" pitchFamily="2" charset="0"/>
              </a:rPr>
              <a:t>Kva er </a:t>
            </a:r>
            <a:r>
              <a:rPr lang="nb-NO" sz="3600" dirty="0" err="1">
                <a:solidFill>
                  <a:schemeClr val="accent5"/>
                </a:solidFill>
                <a:latin typeface="Josefin Sans" pitchFamily="2" charset="0"/>
              </a:rPr>
              <a:t>fordelane</a:t>
            </a:r>
            <a:r>
              <a:rPr lang="nb-NO" sz="3600" dirty="0">
                <a:solidFill>
                  <a:schemeClr val="accent5"/>
                </a:solidFill>
                <a:latin typeface="Josefin Sans" pitchFamily="2" charset="0"/>
              </a:rPr>
              <a:t> og ulempene ved </a:t>
            </a:r>
            <a:r>
              <a:rPr lang="nb-NO" sz="3600" dirty="0" err="1">
                <a:solidFill>
                  <a:schemeClr val="accent5"/>
                </a:solidFill>
                <a:latin typeface="Josefin Sans" pitchFamily="2" charset="0"/>
              </a:rPr>
              <a:t>grensesetjing</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sjå på andre at vi har gått over grensene </a:t>
            </a:r>
            <a:r>
              <a:rPr lang="nb-NO" sz="3600" dirty="0" err="1">
                <a:solidFill>
                  <a:schemeClr val="accent5"/>
                </a:solidFill>
                <a:latin typeface="Josefin Sans" pitchFamily="2" charset="0"/>
              </a:rPr>
              <a:t>deira</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vise andre at </a:t>
            </a:r>
            <a:r>
              <a:rPr lang="nb-NO" sz="3600" dirty="0" err="1">
                <a:solidFill>
                  <a:schemeClr val="accent5"/>
                </a:solidFill>
                <a:latin typeface="Josefin Sans" pitchFamily="2" charset="0"/>
              </a:rPr>
              <a:t>dei</a:t>
            </a:r>
            <a:r>
              <a:rPr lang="nb-NO" sz="3600" dirty="0">
                <a:solidFill>
                  <a:schemeClr val="accent5"/>
                </a:solidFill>
                <a:latin typeface="Josefin Sans" pitchFamily="2" charset="0"/>
              </a:rPr>
              <a:t> har gått over våre eigne grenser?</a:t>
            </a:r>
          </a:p>
          <a:p>
            <a:r>
              <a:rPr lang="nb-NO" sz="3600" dirty="0">
                <a:solidFill>
                  <a:schemeClr val="accent5"/>
                </a:solidFill>
                <a:latin typeface="Josefin Sans" pitchFamily="2" charset="0"/>
              </a:rPr>
              <a:t>Kva kan vi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dersom </a:t>
            </a:r>
            <a:r>
              <a:rPr lang="nb-NO" sz="3600" dirty="0" err="1">
                <a:solidFill>
                  <a:schemeClr val="accent5"/>
                </a:solidFill>
                <a:latin typeface="Josefin Sans" pitchFamily="2" charset="0"/>
              </a:rPr>
              <a:t>nokon</a:t>
            </a:r>
            <a:r>
              <a:rPr lang="nb-NO" sz="3600" dirty="0">
                <a:solidFill>
                  <a:schemeClr val="accent5"/>
                </a:solidFill>
                <a:latin typeface="Josefin Sans" pitchFamily="2" charset="0"/>
              </a:rPr>
              <a:t> går over grensene våre?</a:t>
            </a:r>
          </a:p>
          <a:p>
            <a:r>
              <a:rPr lang="nb-NO" sz="3600" dirty="0">
                <a:solidFill>
                  <a:schemeClr val="accent5"/>
                </a:solidFill>
                <a:latin typeface="Josefin Sans" pitchFamily="2" charset="0"/>
              </a:rPr>
              <a:t>Kva kan vi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dersom vi sjølve går over grensene til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annan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a:t>
            </a:r>
            <a:r>
              <a:rPr lang="nb-NO" sz="3600" dirty="0" err="1">
                <a:solidFill>
                  <a:schemeClr val="accent5"/>
                </a:solidFill>
                <a:latin typeface="Josefin Sans" pitchFamily="2" charset="0"/>
              </a:rPr>
              <a:t>setje</a:t>
            </a:r>
            <a:r>
              <a:rPr lang="nb-NO" sz="3600" dirty="0">
                <a:solidFill>
                  <a:schemeClr val="accent5"/>
                </a:solidFill>
                <a:latin typeface="Josefin Sans" pitchFamily="2" charset="0"/>
              </a:rPr>
              <a:t> grenser </a:t>
            </a:r>
            <a:r>
              <a:rPr lang="nb-NO" sz="3600" dirty="0" err="1">
                <a:solidFill>
                  <a:schemeClr val="accent5"/>
                </a:solidFill>
                <a:latin typeface="Josefin Sans" pitchFamily="2" charset="0"/>
              </a:rPr>
              <a:t>utan</a:t>
            </a:r>
            <a:r>
              <a:rPr lang="nb-NO" sz="3600" dirty="0">
                <a:solidFill>
                  <a:schemeClr val="accent5"/>
                </a:solidFill>
                <a:latin typeface="Josefin Sans" pitchFamily="2" charset="0"/>
              </a:rPr>
              <a:t> å såre andre?</a:t>
            </a:r>
          </a:p>
          <a:p>
            <a:r>
              <a:rPr lang="nb-NO" sz="3600" dirty="0">
                <a:solidFill>
                  <a:schemeClr val="accent5"/>
                </a:solidFill>
                <a:latin typeface="Josefin Sans" pitchFamily="2" charset="0"/>
              </a:rPr>
              <a:t>… etter diskusjonen skal kvar gruppe formulere tre </a:t>
            </a:r>
            <a:r>
              <a:rPr lang="nb-NO" sz="3600" dirty="0" err="1">
                <a:solidFill>
                  <a:schemeClr val="accent5"/>
                </a:solidFill>
                <a:latin typeface="Josefin Sans" pitchFamily="2" charset="0"/>
              </a:rPr>
              <a:t>setningar</a:t>
            </a:r>
            <a:r>
              <a:rPr lang="nb-NO" sz="3600" dirty="0">
                <a:solidFill>
                  <a:schemeClr val="accent5"/>
                </a:solidFill>
                <a:latin typeface="Josefin Sans" pitchFamily="2" charset="0"/>
              </a:rPr>
              <a:t> med forslag til </a:t>
            </a:r>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vi kan </a:t>
            </a:r>
            <a:r>
              <a:rPr lang="nb-NO" sz="3600" dirty="0" err="1">
                <a:solidFill>
                  <a:schemeClr val="accent5"/>
                </a:solidFill>
                <a:latin typeface="Josefin Sans" pitchFamily="2" charset="0"/>
              </a:rPr>
              <a:t>seie</a:t>
            </a:r>
            <a:r>
              <a:rPr lang="nb-NO" sz="3600" dirty="0">
                <a:solidFill>
                  <a:schemeClr val="accent5"/>
                </a:solidFill>
                <a:latin typeface="Josefin Sans" pitchFamily="2" charset="0"/>
              </a:rPr>
              <a:t> stopp i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situasjon der </a:t>
            </a:r>
            <a:r>
              <a:rPr lang="nb-NO" sz="3600" dirty="0" err="1">
                <a:solidFill>
                  <a:schemeClr val="accent5"/>
                </a:solidFill>
                <a:latin typeface="Josefin Sans" pitchFamily="2" charset="0"/>
              </a:rPr>
              <a:t>nokon</a:t>
            </a:r>
            <a:r>
              <a:rPr lang="nb-NO" sz="3600" dirty="0">
                <a:solidFill>
                  <a:schemeClr val="accent5"/>
                </a:solidFill>
                <a:latin typeface="Josefin Sans" pitchFamily="2" charset="0"/>
              </a:rPr>
              <a:t> går over grensene til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annan</a:t>
            </a:r>
            <a:r>
              <a:rPr lang="nb-NO" sz="3600" dirty="0">
                <a:solidFill>
                  <a:schemeClr val="accent5"/>
                </a:solidFill>
                <a:latin typeface="Josefin Sans" pitchFamily="2" charset="0"/>
              </a:rPr>
              <a:t>.</a:t>
            </a:r>
          </a:p>
        </p:txBody>
      </p:sp>
      <p:pic>
        <p:nvPicPr>
          <p:cNvPr id="11" name="Picture 6">
            <a:extLst>
              <a:ext uri="{FF2B5EF4-FFF2-40B4-BE49-F238E27FC236}">
                <a16:creationId xmlns:a16="http://schemas.microsoft.com/office/drawing/2014/main" id="{CDAE76B6-5158-4D4E-8F67-D000402D0E94}"/>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22CFA56-95A1-466B-BD60-B10631DCACA2}"/>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83545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965E9CB4-AFA5-4EC8-AF5B-D95C1870740E}"/>
              </a:ext>
            </a:extLst>
          </p:cNvPr>
          <p:cNvSpPr txBox="1">
            <a:spLocks/>
          </p:cNvSpPr>
          <p:nvPr/>
        </p:nvSpPr>
        <p:spPr>
          <a:xfrm>
            <a:off x="445008" y="1785257"/>
            <a:ext cx="5574792" cy="44044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err="1">
                <a:solidFill>
                  <a:schemeClr val="accent5"/>
                </a:solidFill>
                <a:latin typeface="Josefin Sans" pitchFamily="2" charset="0"/>
              </a:rPr>
              <a:t>Korleis</a:t>
            </a:r>
            <a:r>
              <a:rPr lang="nb-NO" sz="2400" dirty="0">
                <a:solidFill>
                  <a:schemeClr val="accent5"/>
                </a:solidFill>
                <a:latin typeface="Josefin Sans" pitchFamily="2" charset="0"/>
              </a:rPr>
              <a:t> kan vi vite at det er </a:t>
            </a:r>
            <a:r>
              <a:rPr lang="nb-NO" sz="2400" dirty="0" err="1">
                <a:solidFill>
                  <a:schemeClr val="accent5"/>
                </a:solidFill>
                <a:latin typeface="Josefin Sans" pitchFamily="2" charset="0"/>
              </a:rPr>
              <a:t>noko</a:t>
            </a:r>
            <a:r>
              <a:rPr lang="nb-NO" sz="2400" dirty="0">
                <a:solidFill>
                  <a:schemeClr val="accent5"/>
                </a:solidFill>
                <a:latin typeface="Josefin Sans" pitchFamily="2" charset="0"/>
              </a:rPr>
              <a:t> vi liker eller </a:t>
            </a:r>
            <a:r>
              <a:rPr lang="nb-NO" sz="2400" dirty="0" err="1">
                <a:solidFill>
                  <a:schemeClr val="accent5"/>
                </a:solidFill>
                <a:latin typeface="Josefin Sans" pitchFamily="2" charset="0"/>
              </a:rPr>
              <a:t>ikkje</a:t>
            </a:r>
            <a:r>
              <a:rPr lang="nb-NO" sz="2400" dirty="0">
                <a:solidFill>
                  <a:schemeClr val="accent5"/>
                </a:solidFill>
                <a:latin typeface="Josefin Sans" pitchFamily="2" charset="0"/>
              </a:rPr>
              <a:t> liker</a:t>
            </a:r>
            <a:r>
              <a:rPr lang="nb-NO" sz="2400" dirty="0">
                <a:solidFill>
                  <a:schemeClr val="accent5"/>
                </a:solidFill>
                <a:latin typeface="Josefin Sans" pitchFamily="2" charset="0"/>
                <a:ea typeface="+mn-lt"/>
                <a:cs typeface="+mn-lt"/>
              </a:rPr>
              <a:t>?</a:t>
            </a:r>
          </a:p>
          <a:p>
            <a:r>
              <a:rPr lang="nb-NO" sz="2400" dirty="0">
                <a:solidFill>
                  <a:schemeClr val="accent5"/>
                </a:solidFill>
                <a:latin typeface="Josefin Sans" pitchFamily="2" charset="0"/>
                <a:ea typeface="+mn-lt"/>
                <a:cs typeface="+mn-lt"/>
              </a:rPr>
              <a:t>Er det enkelt å </a:t>
            </a:r>
            <a:r>
              <a:rPr lang="nb-NO" sz="2400" dirty="0" err="1">
                <a:solidFill>
                  <a:schemeClr val="accent5"/>
                </a:solidFill>
                <a:latin typeface="Josefin Sans" pitchFamily="2" charset="0"/>
                <a:ea typeface="+mn-lt"/>
                <a:cs typeface="+mn-lt"/>
              </a:rPr>
              <a:t>seie</a:t>
            </a:r>
            <a:r>
              <a:rPr lang="nb-NO" sz="2400" dirty="0">
                <a:solidFill>
                  <a:schemeClr val="accent5"/>
                </a:solidFill>
                <a:latin typeface="Josefin Sans" pitchFamily="2" charset="0"/>
                <a:ea typeface="+mn-lt"/>
                <a:cs typeface="+mn-lt"/>
              </a:rPr>
              <a:t> til andre kva vi liker eller </a:t>
            </a:r>
            <a:r>
              <a:rPr lang="nb-NO" sz="2400" dirty="0" err="1">
                <a:solidFill>
                  <a:schemeClr val="accent5"/>
                </a:solidFill>
                <a:latin typeface="Josefin Sans" pitchFamily="2" charset="0"/>
                <a:ea typeface="+mn-lt"/>
                <a:cs typeface="+mn-lt"/>
              </a:rPr>
              <a:t>ikkje</a:t>
            </a:r>
            <a:r>
              <a:rPr lang="nb-NO" sz="2400" dirty="0">
                <a:solidFill>
                  <a:schemeClr val="accent5"/>
                </a:solidFill>
                <a:latin typeface="Josefin Sans" pitchFamily="2" charset="0"/>
                <a:ea typeface="+mn-lt"/>
                <a:cs typeface="+mn-lt"/>
              </a:rPr>
              <a:t> liker? </a:t>
            </a:r>
          </a:p>
          <a:p>
            <a:r>
              <a:rPr lang="nb-NO" sz="2400" dirty="0">
                <a:solidFill>
                  <a:schemeClr val="accent5"/>
                </a:solidFill>
                <a:latin typeface="Josefin Sans" pitchFamily="2" charset="0"/>
                <a:ea typeface="+mn-lt"/>
                <a:cs typeface="+mn-lt"/>
              </a:rPr>
              <a:t>Trur de at </a:t>
            </a:r>
            <a:r>
              <a:rPr lang="nb-NO" sz="2400" dirty="0" err="1">
                <a:solidFill>
                  <a:schemeClr val="accent5"/>
                </a:solidFill>
                <a:latin typeface="Josefin Sans" pitchFamily="2" charset="0"/>
                <a:ea typeface="+mn-lt"/>
                <a:cs typeface="+mn-lt"/>
              </a:rPr>
              <a:t>dei</a:t>
            </a:r>
            <a:r>
              <a:rPr lang="nb-NO" sz="2400" dirty="0">
                <a:solidFill>
                  <a:schemeClr val="accent5"/>
                </a:solidFill>
                <a:latin typeface="Josefin Sans" pitchFamily="2" charset="0"/>
                <a:ea typeface="+mn-lt"/>
                <a:cs typeface="+mn-lt"/>
              </a:rPr>
              <a:t> fleste </a:t>
            </a:r>
            <a:r>
              <a:rPr lang="nb-NO" sz="2400" dirty="0" err="1">
                <a:solidFill>
                  <a:schemeClr val="accent5"/>
                </a:solidFill>
                <a:latin typeface="Josefin Sans" pitchFamily="2" charset="0"/>
                <a:ea typeface="+mn-lt"/>
                <a:cs typeface="+mn-lt"/>
              </a:rPr>
              <a:t>synest</a:t>
            </a:r>
            <a:r>
              <a:rPr lang="nb-NO" sz="2400" dirty="0">
                <a:solidFill>
                  <a:schemeClr val="accent5"/>
                </a:solidFill>
                <a:latin typeface="Josefin Sans" pitchFamily="2" charset="0"/>
                <a:ea typeface="+mn-lt"/>
                <a:cs typeface="+mn-lt"/>
              </a:rPr>
              <a:t> det er </a:t>
            </a:r>
            <a:r>
              <a:rPr lang="nb-NO" sz="2400" dirty="0" err="1">
                <a:solidFill>
                  <a:schemeClr val="accent5"/>
                </a:solidFill>
                <a:latin typeface="Josefin Sans" pitchFamily="2" charset="0"/>
                <a:ea typeface="+mn-lt"/>
                <a:cs typeface="+mn-lt"/>
              </a:rPr>
              <a:t>lettast</a:t>
            </a:r>
            <a:r>
              <a:rPr lang="nb-NO" sz="2400" dirty="0">
                <a:solidFill>
                  <a:schemeClr val="accent5"/>
                </a:solidFill>
                <a:latin typeface="Josefin Sans" pitchFamily="2" charset="0"/>
                <a:ea typeface="+mn-lt"/>
                <a:cs typeface="+mn-lt"/>
              </a:rPr>
              <a:t> å </a:t>
            </a:r>
            <a:r>
              <a:rPr lang="nb-NO" sz="2400" dirty="0" err="1">
                <a:solidFill>
                  <a:schemeClr val="accent5"/>
                </a:solidFill>
                <a:latin typeface="Josefin Sans" pitchFamily="2" charset="0"/>
                <a:ea typeface="+mn-lt"/>
                <a:cs typeface="+mn-lt"/>
              </a:rPr>
              <a:t>seie</a:t>
            </a:r>
            <a:r>
              <a:rPr lang="nb-NO" sz="2400" dirty="0">
                <a:solidFill>
                  <a:schemeClr val="accent5"/>
                </a:solidFill>
                <a:latin typeface="Josefin Sans" pitchFamily="2" charset="0"/>
                <a:ea typeface="+mn-lt"/>
                <a:cs typeface="+mn-lt"/>
              </a:rPr>
              <a:t> </a:t>
            </a:r>
            <a:r>
              <a:rPr lang="nb-NO" sz="2400" dirty="0" err="1">
                <a:solidFill>
                  <a:schemeClr val="accent5"/>
                </a:solidFill>
                <a:latin typeface="Josefin Sans" pitchFamily="2" charset="0"/>
                <a:ea typeface="+mn-lt"/>
                <a:cs typeface="+mn-lt"/>
              </a:rPr>
              <a:t>frå</a:t>
            </a:r>
            <a:r>
              <a:rPr lang="nb-NO" sz="2400" dirty="0">
                <a:solidFill>
                  <a:schemeClr val="accent5"/>
                </a:solidFill>
                <a:latin typeface="Josefin Sans" pitchFamily="2" charset="0"/>
                <a:ea typeface="+mn-lt"/>
                <a:cs typeface="+mn-lt"/>
              </a:rPr>
              <a:t> når </a:t>
            </a:r>
            <a:r>
              <a:rPr lang="nb-NO" sz="2400" dirty="0" err="1">
                <a:solidFill>
                  <a:schemeClr val="accent5"/>
                </a:solidFill>
                <a:latin typeface="Josefin Sans" pitchFamily="2" charset="0"/>
                <a:ea typeface="+mn-lt"/>
                <a:cs typeface="+mn-lt"/>
              </a:rPr>
              <a:t>nokon</a:t>
            </a:r>
            <a:r>
              <a:rPr lang="nb-NO" sz="2400" dirty="0">
                <a:solidFill>
                  <a:schemeClr val="accent5"/>
                </a:solidFill>
                <a:latin typeface="Josefin Sans" pitchFamily="2" charset="0"/>
                <a:ea typeface="+mn-lt"/>
                <a:cs typeface="+mn-lt"/>
              </a:rPr>
              <a:t> går over grensene </a:t>
            </a:r>
            <a:r>
              <a:rPr lang="nb-NO" sz="2400" dirty="0" err="1">
                <a:solidFill>
                  <a:schemeClr val="accent5"/>
                </a:solidFill>
                <a:latin typeface="Josefin Sans" pitchFamily="2" charset="0"/>
                <a:ea typeface="+mn-lt"/>
                <a:cs typeface="+mn-lt"/>
              </a:rPr>
              <a:t>deira</a:t>
            </a:r>
            <a:r>
              <a:rPr lang="nb-NO" sz="2400" dirty="0">
                <a:solidFill>
                  <a:schemeClr val="accent5"/>
                </a:solidFill>
                <a:latin typeface="Josefin Sans" pitchFamily="2" charset="0"/>
                <a:ea typeface="+mn-lt"/>
                <a:cs typeface="+mn-lt"/>
              </a:rPr>
              <a:t>, eller trur de at </a:t>
            </a:r>
            <a:r>
              <a:rPr lang="nb-NO" sz="2400" dirty="0" err="1">
                <a:solidFill>
                  <a:schemeClr val="accent5"/>
                </a:solidFill>
                <a:latin typeface="Josefin Sans" pitchFamily="2" charset="0"/>
                <a:ea typeface="+mn-lt"/>
                <a:cs typeface="+mn-lt"/>
              </a:rPr>
              <a:t>dei</a:t>
            </a:r>
            <a:r>
              <a:rPr lang="nb-NO" sz="2400" dirty="0">
                <a:solidFill>
                  <a:schemeClr val="accent5"/>
                </a:solidFill>
                <a:latin typeface="Josefin Sans" pitchFamily="2" charset="0"/>
                <a:ea typeface="+mn-lt"/>
                <a:cs typeface="+mn-lt"/>
              </a:rPr>
              <a:t> fleste </a:t>
            </a:r>
            <a:r>
              <a:rPr lang="nb-NO" sz="2400" dirty="0" err="1">
                <a:solidFill>
                  <a:schemeClr val="accent5"/>
                </a:solidFill>
                <a:latin typeface="Josefin Sans" pitchFamily="2" charset="0"/>
                <a:ea typeface="+mn-lt"/>
                <a:cs typeface="+mn-lt"/>
              </a:rPr>
              <a:t>synest</a:t>
            </a:r>
            <a:r>
              <a:rPr lang="nb-NO" sz="2400" dirty="0">
                <a:solidFill>
                  <a:schemeClr val="accent5"/>
                </a:solidFill>
                <a:latin typeface="Josefin Sans" pitchFamily="2" charset="0"/>
                <a:ea typeface="+mn-lt"/>
                <a:cs typeface="+mn-lt"/>
              </a:rPr>
              <a:t> det er </a:t>
            </a:r>
            <a:r>
              <a:rPr lang="nb-NO" sz="2400" dirty="0" err="1">
                <a:solidFill>
                  <a:schemeClr val="accent5"/>
                </a:solidFill>
                <a:latin typeface="Josefin Sans" pitchFamily="2" charset="0"/>
                <a:ea typeface="+mn-lt"/>
                <a:cs typeface="+mn-lt"/>
              </a:rPr>
              <a:t>lettare</a:t>
            </a:r>
            <a:r>
              <a:rPr lang="nb-NO" sz="2400" dirty="0">
                <a:solidFill>
                  <a:schemeClr val="accent5"/>
                </a:solidFill>
                <a:latin typeface="Josefin Sans" pitchFamily="2" charset="0"/>
                <a:ea typeface="+mn-lt"/>
                <a:cs typeface="+mn-lt"/>
              </a:rPr>
              <a:t> å vise det fysisk? </a:t>
            </a:r>
          </a:p>
          <a:p>
            <a:r>
              <a:rPr lang="nb-NO" sz="2400" dirty="0">
                <a:solidFill>
                  <a:schemeClr val="accent5"/>
                </a:solidFill>
                <a:latin typeface="Josefin Sans" pitchFamily="2" charset="0"/>
                <a:ea typeface="+mn-lt"/>
                <a:cs typeface="+mn-lt"/>
              </a:rPr>
              <a:t>Kan de gi eksempel på </a:t>
            </a:r>
            <a:r>
              <a:rPr lang="nb-NO" sz="2400" dirty="0" err="1">
                <a:solidFill>
                  <a:schemeClr val="accent5"/>
                </a:solidFill>
                <a:latin typeface="Josefin Sans" pitchFamily="2" charset="0"/>
                <a:ea typeface="+mn-lt"/>
                <a:cs typeface="+mn-lt"/>
              </a:rPr>
              <a:t>situasjonar</a:t>
            </a:r>
            <a:r>
              <a:rPr lang="nb-NO" sz="2400" dirty="0">
                <a:solidFill>
                  <a:schemeClr val="accent5"/>
                </a:solidFill>
                <a:latin typeface="Josefin Sans" pitchFamily="2" charset="0"/>
                <a:ea typeface="+mn-lt"/>
                <a:cs typeface="+mn-lt"/>
              </a:rPr>
              <a:t> då det kan </a:t>
            </a:r>
            <a:r>
              <a:rPr lang="nb-NO" sz="2400" dirty="0" err="1">
                <a:solidFill>
                  <a:schemeClr val="accent5"/>
                </a:solidFill>
                <a:latin typeface="Josefin Sans" pitchFamily="2" charset="0"/>
                <a:ea typeface="+mn-lt"/>
                <a:cs typeface="+mn-lt"/>
              </a:rPr>
              <a:t>vere</a:t>
            </a:r>
            <a:r>
              <a:rPr lang="nb-NO" sz="2400" dirty="0">
                <a:solidFill>
                  <a:schemeClr val="accent5"/>
                </a:solidFill>
                <a:latin typeface="Josefin Sans" pitchFamily="2" charset="0"/>
                <a:ea typeface="+mn-lt"/>
                <a:cs typeface="+mn-lt"/>
              </a:rPr>
              <a:t> </a:t>
            </a:r>
            <a:r>
              <a:rPr lang="nb-NO" sz="2400" dirty="0" err="1">
                <a:solidFill>
                  <a:schemeClr val="accent5"/>
                </a:solidFill>
                <a:latin typeface="Josefin Sans" pitchFamily="2" charset="0"/>
                <a:ea typeface="+mn-lt"/>
                <a:cs typeface="+mn-lt"/>
              </a:rPr>
              <a:t>vanskeleg</a:t>
            </a:r>
            <a:r>
              <a:rPr lang="nb-NO" sz="2400" dirty="0">
                <a:solidFill>
                  <a:schemeClr val="accent5"/>
                </a:solidFill>
                <a:latin typeface="Josefin Sans" pitchFamily="2" charset="0"/>
                <a:ea typeface="+mn-lt"/>
                <a:cs typeface="+mn-lt"/>
              </a:rPr>
              <a:t> å </a:t>
            </a:r>
            <a:r>
              <a:rPr lang="nb-NO" sz="2400" dirty="0" err="1">
                <a:solidFill>
                  <a:schemeClr val="accent5"/>
                </a:solidFill>
                <a:latin typeface="Josefin Sans" pitchFamily="2" charset="0"/>
                <a:ea typeface="+mn-lt"/>
                <a:cs typeface="+mn-lt"/>
              </a:rPr>
              <a:t>seie</a:t>
            </a:r>
            <a:r>
              <a:rPr lang="nb-NO" sz="2400" dirty="0">
                <a:solidFill>
                  <a:schemeClr val="accent5"/>
                </a:solidFill>
                <a:latin typeface="Josefin Sans" pitchFamily="2" charset="0"/>
                <a:ea typeface="+mn-lt"/>
                <a:cs typeface="+mn-lt"/>
              </a:rPr>
              <a:t> at det er </a:t>
            </a:r>
            <a:r>
              <a:rPr lang="nb-NO" sz="2400" dirty="0" err="1">
                <a:solidFill>
                  <a:schemeClr val="accent5"/>
                </a:solidFill>
                <a:latin typeface="Josefin Sans" pitchFamily="2" charset="0"/>
                <a:ea typeface="+mn-lt"/>
                <a:cs typeface="+mn-lt"/>
              </a:rPr>
              <a:t>noko</a:t>
            </a:r>
            <a:r>
              <a:rPr lang="nb-NO" sz="2400" dirty="0">
                <a:solidFill>
                  <a:schemeClr val="accent5"/>
                </a:solidFill>
                <a:latin typeface="Josefin Sans" pitchFamily="2" charset="0"/>
                <a:ea typeface="+mn-lt"/>
                <a:cs typeface="+mn-lt"/>
              </a:rPr>
              <a:t> vi liker eller </a:t>
            </a:r>
            <a:r>
              <a:rPr lang="nb-NO" sz="2400" dirty="0" err="1">
                <a:solidFill>
                  <a:schemeClr val="accent5"/>
                </a:solidFill>
                <a:latin typeface="Josefin Sans" pitchFamily="2" charset="0"/>
                <a:ea typeface="+mn-lt"/>
                <a:cs typeface="+mn-lt"/>
              </a:rPr>
              <a:t>ikkje</a:t>
            </a:r>
            <a:r>
              <a:rPr lang="nb-NO" sz="2400" dirty="0">
                <a:solidFill>
                  <a:schemeClr val="accent5"/>
                </a:solidFill>
                <a:latin typeface="Josefin Sans" pitchFamily="2" charset="0"/>
                <a:ea typeface="+mn-lt"/>
                <a:cs typeface="+mn-lt"/>
              </a:rPr>
              <a:t> </a:t>
            </a:r>
            <a:r>
              <a:rPr lang="nb-NO" sz="2400" dirty="0" err="1">
                <a:solidFill>
                  <a:schemeClr val="accent5"/>
                </a:solidFill>
                <a:latin typeface="Josefin Sans" pitchFamily="2" charset="0"/>
                <a:ea typeface="+mn-lt"/>
                <a:cs typeface="+mn-lt"/>
              </a:rPr>
              <a:t>utan</a:t>
            </a:r>
            <a:r>
              <a:rPr lang="nb-NO" sz="2400" dirty="0">
                <a:solidFill>
                  <a:schemeClr val="accent5"/>
                </a:solidFill>
                <a:latin typeface="Josefin Sans" pitchFamily="2" charset="0"/>
                <a:ea typeface="+mn-lt"/>
                <a:cs typeface="+mn-lt"/>
              </a:rPr>
              <a:t> å såre andre? </a:t>
            </a: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p:txBody>
      </p:sp>
      <p:sp>
        <p:nvSpPr>
          <p:cNvPr id="12" name="Plassholder for innhold 5">
            <a:extLst>
              <a:ext uri="{FF2B5EF4-FFF2-40B4-BE49-F238E27FC236}">
                <a16:creationId xmlns:a16="http://schemas.microsoft.com/office/drawing/2014/main" id="{7EDC2A4B-0D42-4570-8F3E-4895799A5FD9}"/>
              </a:ext>
            </a:extLst>
          </p:cNvPr>
          <p:cNvSpPr txBox="1">
            <a:spLocks/>
          </p:cNvSpPr>
          <p:nvPr/>
        </p:nvSpPr>
        <p:spPr>
          <a:xfrm>
            <a:off x="6172200" y="1785256"/>
            <a:ext cx="5574792" cy="44044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ea typeface="+mn-lt"/>
                <a:cs typeface="+mn-lt"/>
              </a:rPr>
              <a:t>Kva er det som </a:t>
            </a:r>
            <a:r>
              <a:rPr lang="nb-NO" dirty="0" err="1">
                <a:solidFill>
                  <a:schemeClr val="accent5"/>
                </a:solidFill>
                <a:latin typeface="Josefin Sans" pitchFamily="2" charset="0"/>
                <a:ea typeface="+mn-lt"/>
                <a:cs typeface="+mn-lt"/>
              </a:rPr>
              <a:t>gjer</a:t>
            </a:r>
            <a:r>
              <a:rPr lang="nb-NO" dirty="0">
                <a:solidFill>
                  <a:schemeClr val="accent5"/>
                </a:solidFill>
                <a:latin typeface="Josefin Sans" pitchFamily="2" charset="0"/>
                <a:ea typeface="+mn-lt"/>
                <a:cs typeface="+mn-lt"/>
              </a:rPr>
              <a:t> det </a:t>
            </a:r>
            <a:r>
              <a:rPr lang="nb-NO" dirty="0" err="1">
                <a:solidFill>
                  <a:schemeClr val="accent5"/>
                </a:solidFill>
                <a:latin typeface="Josefin Sans" pitchFamily="2" charset="0"/>
                <a:ea typeface="+mn-lt"/>
                <a:cs typeface="+mn-lt"/>
              </a:rPr>
              <a:t>vanskeleg</a:t>
            </a:r>
            <a:r>
              <a:rPr lang="nb-NO" dirty="0">
                <a:solidFill>
                  <a:schemeClr val="accent5"/>
                </a:solidFill>
                <a:latin typeface="Josefin Sans" pitchFamily="2" charset="0"/>
                <a:ea typeface="+mn-lt"/>
                <a:cs typeface="+mn-lt"/>
              </a:rPr>
              <a:t> nettopp i </a:t>
            </a:r>
            <a:r>
              <a:rPr lang="nb-NO" dirty="0" err="1">
                <a:solidFill>
                  <a:schemeClr val="accent5"/>
                </a:solidFill>
                <a:latin typeface="Josefin Sans" pitchFamily="2" charset="0"/>
                <a:ea typeface="+mn-lt"/>
                <a:cs typeface="+mn-lt"/>
              </a:rPr>
              <a:t>desse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situasjonane</a:t>
            </a:r>
            <a:r>
              <a:rPr lang="nb-NO" dirty="0">
                <a:solidFill>
                  <a:schemeClr val="accent5"/>
                </a:solidFill>
                <a:latin typeface="Josefin Sans" pitchFamily="2" charset="0"/>
                <a:ea typeface="+mn-lt"/>
                <a:cs typeface="+mn-lt"/>
              </a:rPr>
              <a:t>? </a:t>
            </a:r>
          </a:p>
          <a:p>
            <a:r>
              <a:rPr lang="nb-NO" dirty="0">
                <a:solidFill>
                  <a:schemeClr val="accent5"/>
                </a:solidFill>
                <a:latin typeface="Josefin Sans" pitchFamily="2" charset="0"/>
                <a:ea typeface="+mn-lt"/>
                <a:cs typeface="+mn-lt"/>
              </a:rPr>
              <a:t>Kva kan vi </a:t>
            </a:r>
            <a:r>
              <a:rPr lang="nb-NO" dirty="0" err="1">
                <a:solidFill>
                  <a:schemeClr val="accent5"/>
                </a:solidFill>
                <a:latin typeface="Josefin Sans" pitchFamily="2" charset="0"/>
                <a:ea typeface="+mn-lt"/>
                <a:cs typeface="+mn-lt"/>
              </a:rPr>
              <a:t>gjere</a:t>
            </a:r>
            <a:r>
              <a:rPr lang="nb-NO" dirty="0">
                <a:solidFill>
                  <a:schemeClr val="accent5"/>
                </a:solidFill>
                <a:latin typeface="Josefin Sans" pitchFamily="2" charset="0"/>
                <a:ea typeface="+mn-lt"/>
                <a:cs typeface="+mn-lt"/>
              </a:rPr>
              <a:t> for å bli </a:t>
            </a:r>
            <a:r>
              <a:rPr lang="nb-NO" dirty="0" err="1">
                <a:solidFill>
                  <a:schemeClr val="accent5"/>
                </a:solidFill>
                <a:latin typeface="Josefin Sans" pitchFamily="2" charset="0"/>
                <a:ea typeface="+mn-lt"/>
                <a:cs typeface="+mn-lt"/>
              </a:rPr>
              <a:t>flinkare</a:t>
            </a:r>
            <a:r>
              <a:rPr lang="nb-NO" dirty="0">
                <a:solidFill>
                  <a:schemeClr val="accent5"/>
                </a:solidFill>
                <a:latin typeface="Josefin Sans" pitchFamily="2" charset="0"/>
                <a:ea typeface="+mn-lt"/>
                <a:cs typeface="+mn-lt"/>
              </a:rPr>
              <a:t> til å </a:t>
            </a:r>
            <a:r>
              <a:rPr lang="nb-NO" dirty="0" err="1">
                <a:solidFill>
                  <a:schemeClr val="accent5"/>
                </a:solidFill>
                <a:latin typeface="Josefin Sans" pitchFamily="2" charset="0"/>
                <a:ea typeface="+mn-lt"/>
                <a:cs typeface="+mn-lt"/>
              </a:rPr>
              <a:t>seie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frå</a:t>
            </a:r>
            <a:r>
              <a:rPr lang="nb-NO" dirty="0">
                <a:solidFill>
                  <a:schemeClr val="accent5"/>
                </a:solidFill>
                <a:latin typeface="Josefin Sans" pitchFamily="2" charset="0"/>
                <a:ea typeface="+mn-lt"/>
                <a:cs typeface="+mn-lt"/>
              </a:rPr>
              <a:t> til andre om at det er </a:t>
            </a:r>
            <a:r>
              <a:rPr lang="nb-NO" dirty="0" err="1">
                <a:solidFill>
                  <a:schemeClr val="accent5"/>
                </a:solidFill>
                <a:latin typeface="Josefin Sans" pitchFamily="2" charset="0"/>
                <a:ea typeface="+mn-lt"/>
                <a:cs typeface="+mn-lt"/>
              </a:rPr>
              <a:t>noko</a:t>
            </a:r>
            <a:r>
              <a:rPr lang="nb-NO" dirty="0">
                <a:solidFill>
                  <a:schemeClr val="accent5"/>
                </a:solidFill>
                <a:latin typeface="Josefin Sans" pitchFamily="2" charset="0"/>
                <a:ea typeface="+mn-lt"/>
                <a:cs typeface="+mn-lt"/>
              </a:rPr>
              <a:t> vi liker eller </a:t>
            </a:r>
            <a:r>
              <a:rPr lang="nb-NO" dirty="0" err="1">
                <a:solidFill>
                  <a:schemeClr val="accent5"/>
                </a:solidFill>
                <a:latin typeface="Josefin Sans" pitchFamily="2" charset="0"/>
                <a:ea typeface="+mn-lt"/>
                <a:cs typeface="+mn-lt"/>
              </a:rPr>
              <a:t>ikkje</a:t>
            </a:r>
            <a:r>
              <a:rPr lang="nb-NO" dirty="0">
                <a:solidFill>
                  <a:schemeClr val="accent5"/>
                </a:solidFill>
                <a:latin typeface="Josefin Sans" pitchFamily="2" charset="0"/>
                <a:ea typeface="+mn-lt"/>
                <a:cs typeface="+mn-lt"/>
              </a:rPr>
              <a:t> liker? </a:t>
            </a:r>
          </a:p>
          <a:p>
            <a:r>
              <a:rPr lang="nb-NO" dirty="0">
                <a:solidFill>
                  <a:schemeClr val="accent5"/>
                </a:solidFill>
                <a:latin typeface="Josefin Sans" pitchFamily="2" charset="0"/>
                <a:ea typeface="+mn-lt"/>
                <a:cs typeface="+mn-lt"/>
              </a:rPr>
              <a:t>Kva kan vi </a:t>
            </a:r>
            <a:r>
              <a:rPr lang="nb-NO" dirty="0" err="1">
                <a:solidFill>
                  <a:schemeClr val="accent5"/>
                </a:solidFill>
                <a:latin typeface="Josefin Sans" pitchFamily="2" charset="0"/>
                <a:ea typeface="+mn-lt"/>
                <a:cs typeface="+mn-lt"/>
              </a:rPr>
              <a:t>gjere</a:t>
            </a:r>
            <a:r>
              <a:rPr lang="nb-NO" dirty="0">
                <a:solidFill>
                  <a:schemeClr val="accent5"/>
                </a:solidFill>
                <a:latin typeface="Josefin Sans" pitchFamily="2" charset="0"/>
                <a:ea typeface="+mn-lt"/>
                <a:cs typeface="+mn-lt"/>
              </a:rPr>
              <a:t> for å bli </a:t>
            </a:r>
            <a:r>
              <a:rPr lang="nb-NO" dirty="0" err="1">
                <a:solidFill>
                  <a:schemeClr val="accent5"/>
                </a:solidFill>
                <a:latin typeface="Josefin Sans" pitchFamily="2" charset="0"/>
                <a:ea typeface="+mn-lt"/>
                <a:cs typeface="+mn-lt"/>
              </a:rPr>
              <a:t>flinkare</a:t>
            </a:r>
            <a:r>
              <a:rPr lang="nb-NO" dirty="0">
                <a:solidFill>
                  <a:schemeClr val="accent5"/>
                </a:solidFill>
                <a:latin typeface="Josefin Sans" pitchFamily="2" charset="0"/>
                <a:ea typeface="+mn-lt"/>
                <a:cs typeface="+mn-lt"/>
              </a:rPr>
              <a:t> til å forstå kva andre liker eller </a:t>
            </a:r>
            <a:r>
              <a:rPr lang="nb-NO" dirty="0" err="1">
                <a:solidFill>
                  <a:schemeClr val="accent5"/>
                </a:solidFill>
                <a:latin typeface="Josefin Sans" pitchFamily="2" charset="0"/>
                <a:ea typeface="+mn-lt"/>
                <a:cs typeface="+mn-lt"/>
              </a:rPr>
              <a:t>ikkje</a:t>
            </a:r>
            <a:r>
              <a:rPr lang="nb-NO" dirty="0">
                <a:solidFill>
                  <a:schemeClr val="accent5"/>
                </a:solidFill>
                <a:latin typeface="Josefin Sans" pitchFamily="2" charset="0"/>
                <a:ea typeface="+mn-lt"/>
                <a:cs typeface="+mn-lt"/>
              </a:rPr>
              <a:t> liker?</a:t>
            </a:r>
          </a:p>
        </p:txBody>
      </p:sp>
      <p:pic>
        <p:nvPicPr>
          <p:cNvPr id="13" name="Picture 6">
            <a:extLst>
              <a:ext uri="{FF2B5EF4-FFF2-40B4-BE49-F238E27FC236}">
                <a16:creationId xmlns:a16="http://schemas.microsoft.com/office/drawing/2014/main" id="{5A23FACC-2F40-4D58-9B2E-B29DFFBFEB8E}"/>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4" name="Picture 16">
            <a:extLst>
              <a:ext uri="{FF2B5EF4-FFF2-40B4-BE49-F238E27FC236}">
                <a16:creationId xmlns:a16="http://schemas.microsoft.com/office/drawing/2014/main" id="{72D87B45-F22A-4F7F-A173-55C2CF734CB3}"/>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285295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Kommunikasjon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lnSpcReduction="10000"/>
          </a:bodyPr>
          <a:lstStyle/>
          <a:p>
            <a:r>
              <a:rPr lang="nb-NO" sz="3600" dirty="0">
                <a:solidFill>
                  <a:schemeClr val="accent5"/>
                </a:solidFill>
                <a:latin typeface="Josefin Sans" pitchFamily="2" charset="0"/>
              </a:rPr>
              <a:t>Vi kan kommunisere på mange </a:t>
            </a:r>
            <a:r>
              <a:rPr lang="nb-NO" sz="3600" dirty="0" err="1">
                <a:solidFill>
                  <a:schemeClr val="accent5"/>
                </a:solidFill>
                <a:latin typeface="Josefin Sans" pitchFamily="2" charset="0"/>
              </a:rPr>
              <a:t>måtar</a:t>
            </a:r>
            <a:r>
              <a:rPr lang="nb-NO" sz="3600" dirty="0">
                <a:solidFill>
                  <a:schemeClr val="accent5"/>
                </a:solidFill>
                <a:latin typeface="Josefin Sans" pitchFamily="2" charset="0"/>
              </a:rPr>
              <a:t> – med uttrykk, ord, kroppsspråk. </a:t>
            </a:r>
          </a:p>
          <a:p>
            <a:r>
              <a:rPr lang="nb-NO" sz="3600" dirty="0">
                <a:solidFill>
                  <a:schemeClr val="accent5"/>
                </a:solidFill>
                <a:latin typeface="Josefin Sans" pitchFamily="2" charset="0"/>
              </a:rPr>
              <a:t>Vi har alle forskjellige grenser. Det er viktig å kommunisere for å passe på eigne og andre sine grenser.</a:t>
            </a:r>
          </a:p>
          <a:p>
            <a:r>
              <a:rPr lang="nb-NO" sz="3600" dirty="0">
                <a:solidFill>
                  <a:schemeClr val="accent5"/>
                </a:solidFill>
                <a:latin typeface="Josefin Sans" pitchFamily="2" charset="0"/>
              </a:rPr>
              <a:t>Ved å kommunisere </a:t>
            </a:r>
            <a:r>
              <a:rPr lang="nb-NO" sz="3600" dirty="0" err="1">
                <a:solidFill>
                  <a:schemeClr val="accent5"/>
                </a:solidFill>
                <a:latin typeface="Josefin Sans" pitchFamily="2" charset="0"/>
              </a:rPr>
              <a:t>sikrar</a:t>
            </a:r>
            <a:r>
              <a:rPr lang="nb-NO" sz="3600" dirty="0">
                <a:solidFill>
                  <a:schemeClr val="accent5"/>
                </a:solidFill>
                <a:latin typeface="Josefin Sans" pitchFamily="2" charset="0"/>
              </a:rPr>
              <a:t> vi samtykke.</a:t>
            </a:r>
          </a:p>
          <a:p>
            <a:r>
              <a:rPr lang="nb-NO" sz="3600" dirty="0">
                <a:solidFill>
                  <a:schemeClr val="accent5"/>
                </a:solidFill>
                <a:latin typeface="Josefin Sans" pitchFamily="2" charset="0"/>
              </a:rPr>
              <a:t>Du bruker også kommunikasjon for å finne ut kva </a:t>
            </a:r>
            <a:r>
              <a:rPr lang="nb-NO" sz="3600" dirty="0" err="1">
                <a:solidFill>
                  <a:schemeClr val="accent5"/>
                </a:solidFill>
                <a:latin typeface="Josefin Sans" pitchFamily="2" charset="0"/>
              </a:rPr>
              <a:t>partnaren</a:t>
            </a:r>
            <a:r>
              <a:rPr lang="nb-NO" sz="3600" dirty="0">
                <a:solidFill>
                  <a:schemeClr val="accent5"/>
                </a:solidFill>
                <a:latin typeface="Josefin Sans" pitchFamily="2" charset="0"/>
              </a:rPr>
              <a:t> din liker, og for å </a:t>
            </a:r>
            <a:r>
              <a:rPr lang="nb-NO" sz="3600" dirty="0" err="1">
                <a:solidFill>
                  <a:schemeClr val="accent5"/>
                </a:solidFill>
                <a:latin typeface="Josefin Sans" pitchFamily="2" charset="0"/>
              </a:rPr>
              <a:t>fortelje</a:t>
            </a:r>
            <a:r>
              <a:rPr lang="nb-NO" sz="3600" dirty="0">
                <a:solidFill>
                  <a:schemeClr val="accent5"/>
                </a:solidFill>
                <a:latin typeface="Josefin Sans" pitchFamily="2" charset="0"/>
              </a:rPr>
              <a:t> kva du liker </a:t>
            </a:r>
            <a:r>
              <a:rPr lang="nb-NO" sz="3600" dirty="0" err="1">
                <a:solidFill>
                  <a:schemeClr val="accent5"/>
                </a:solidFill>
                <a:latin typeface="Josefin Sans" pitchFamily="2" charset="0"/>
              </a:rPr>
              <a:t>sjølv</a:t>
            </a:r>
            <a:r>
              <a:rPr lang="nb-NO" sz="3600" dirty="0">
                <a:solidFill>
                  <a:schemeClr val="accent5"/>
                </a:solidFill>
                <a:latin typeface="Josefin Sans" pitchFamily="2" charset="0"/>
              </a:rPr>
              <a:t>. Dette gir </a:t>
            </a:r>
            <a:r>
              <a:rPr lang="nb-NO" sz="3600" dirty="0" err="1">
                <a:solidFill>
                  <a:schemeClr val="accent5"/>
                </a:solidFill>
                <a:latin typeface="Josefin Sans" pitchFamily="2" charset="0"/>
              </a:rPr>
              <a:t>mykje</a:t>
            </a:r>
            <a:r>
              <a:rPr lang="nb-NO" sz="3600" dirty="0">
                <a:solidFill>
                  <a:schemeClr val="accent5"/>
                </a:solidFill>
                <a:latin typeface="Josefin Sans" pitchFamily="2" charset="0"/>
              </a:rPr>
              <a:t> betre sex!</a:t>
            </a:r>
          </a:p>
        </p:txBody>
      </p:sp>
      <p:pic>
        <p:nvPicPr>
          <p:cNvPr id="11" name="Picture 6">
            <a:extLst>
              <a:ext uri="{FF2B5EF4-FFF2-40B4-BE49-F238E27FC236}">
                <a16:creationId xmlns:a16="http://schemas.microsoft.com/office/drawing/2014/main" id="{8ADF0627-76B0-42BE-B613-1FE855E466BC}"/>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54639500-19C3-4FC8-ADF3-0579FB33E65C}"/>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2895408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Kvifor</a:t>
            </a:r>
            <a:r>
              <a:rPr lang="nb-NO" sz="4000" dirty="0">
                <a:solidFill>
                  <a:schemeClr val="bg1"/>
                </a:solidFill>
                <a:latin typeface="Josefin Sans" pitchFamily="2" charset="0"/>
                <a:cs typeface="Calibri" panose="020F0502020204030204" pitchFamily="34" charset="0"/>
              </a:rPr>
              <a:t> seksualitetsundervisning?</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På</a:t>
            </a:r>
            <a:r>
              <a:rPr lang="nb-NO" dirty="0">
                <a:solidFill>
                  <a:schemeClr val="accent5"/>
                </a:solidFill>
                <a:latin typeface="Josefin Sans" pitchFamily="2" charset="0"/>
                <a:ea typeface="+mn-lt"/>
                <a:cs typeface="+mn-lt"/>
              </a:rPr>
              <a:t> ungdomsskolen har </a:t>
            </a:r>
            <a:r>
              <a:rPr lang="nb-NO" dirty="0" err="1">
                <a:solidFill>
                  <a:schemeClr val="accent5"/>
                </a:solidFill>
                <a:latin typeface="Josefin Sans" pitchFamily="2" charset="0"/>
                <a:ea typeface="+mn-lt"/>
                <a:cs typeface="+mn-lt"/>
              </a:rPr>
              <a:t>dei</a:t>
            </a:r>
            <a:r>
              <a:rPr lang="nb-NO" dirty="0">
                <a:solidFill>
                  <a:schemeClr val="accent5"/>
                </a:solidFill>
                <a:latin typeface="Josefin Sans" pitchFamily="2" charset="0"/>
                <a:ea typeface="+mn-lt"/>
                <a:cs typeface="+mn-lt"/>
              </a:rPr>
              <a:t> fleste </a:t>
            </a:r>
            <a:r>
              <a:rPr lang="nb-NO" dirty="0" err="1">
                <a:solidFill>
                  <a:schemeClr val="accent5"/>
                </a:solidFill>
                <a:latin typeface="Josefin Sans" pitchFamily="2" charset="0"/>
                <a:ea typeface="+mn-lt"/>
                <a:cs typeface="+mn-lt"/>
              </a:rPr>
              <a:t>ikkje</a:t>
            </a:r>
            <a:r>
              <a:rPr lang="nb-NO" dirty="0">
                <a:solidFill>
                  <a:schemeClr val="accent5"/>
                </a:solidFill>
                <a:latin typeface="Josefin Sans" pitchFamily="2" charset="0"/>
                <a:ea typeface="+mn-lt"/>
                <a:cs typeface="+mn-lt"/>
              </a:rPr>
              <a:t> hatt sex </a:t>
            </a:r>
            <a:r>
              <a:rPr lang="nb-NO" dirty="0" err="1">
                <a:solidFill>
                  <a:schemeClr val="accent5"/>
                </a:solidFill>
                <a:latin typeface="Josefin Sans" pitchFamily="2" charset="0"/>
                <a:ea typeface="+mn-lt"/>
                <a:cs typeface="+mn-lt"/>
              </a:rPr>
              <a:t>enno</a:t>
            </a:r>
            <a:r>
              <a:rPr lang="nb-NO" dirty="0">
                <a:solidFill>
                  <a:schemeClr val="accent5"/>
                </a:solidFill>
                <a:latin typeface="Josefin Sans" pitchFamily="2" charset="0"/>
                <a:ea typeface="+mn-lt"/>
                <a:cs typeface="+mn-lt"/>
              </a:rPr>
              <a:t>.</a:t>
            </a:r>
            <a:endParaRPr lang="nb-NO" dirty="0">
              <a:solidFill>
                <a:schemeClr val="accent5"/>
              </a:solidFill>
              <a:latin typeface="Josefin Sans" pitchFamily="2" charset="0"/>
            </a:endParaRPr>
          </a:p>
          <a:p>
            <a:r>
              <a:rPr lang="nb-NO" dirty="0">
                <a:solidFill>
                  <a:schemeClr val="accent5"/>
                </a:solidFill>
                <a:latin typeface="Josefin Sans" pitchFamily="2" charset="0"/>
              </a:rPr>
              <a:t>Gjennomsnittsalderen for å debutere seksuelt er 17 år i </a:t>
            </a:r>
            <a:r>
              <a:rPr lang="nb-NO" dirty="0" err="1">
                <a:solidFill>
                  <a:schemeClr val="accent5"/>
                </a:solidFill>
                <a:latin typeface="Josefin Sans" pitchFamily="2" charset="0"/>
              </a:rPr>
              <a:t>Noreg</a:t>
            </a:r>
            <a:r>
              <a:rPr lang="nb-NO" dirty="0">
                <a:solidFill>
                  <a:schemeClr val="accent5"/>
                </a:solidFill>
                <a:latin typeface="Josefin Sans" pitchFamily="2" charset="0"/>
              </a:rPr>
              <a:t>.</a:t>
            </a:r>
          </a:p>
          <a:p>
            <a:r>
              <a:rPr lang="nb-NO" dirty="0">
                <a:solidFill>
                  <a:schemeClr val="accent5"/>
                </a:solidFill>
                <a:latin typeface="Josefin Sans" pitchFamily="2" charset="0"/>
              </a:rPr>
              <a:t>Somme er </a:t>
            </a:r>
            <a:r>
              <a:rPr lang="nb-NO" dirty="0" err="1">
                <a:solidFill>
                  <a:schemeClr val="accent5"/>
                </a:solidFill>
                <a:latin typeface="Josefin Sans" pitchFamily="2" charset="0"/>
              </a:rPr>
              <a:t>tidlegare</a:t>
            </a:r>
            <a:r>
              <a:rPr lang="nb-NO" dirty="0">
                <a:solidFill>
                  <a:schemeClr val="accent5"/>
                </a:solidFill>
                <a:latin typeface="Josefin Sans" pitchFamily="2" charset="0"/>
              </a:rPr>
              <a:t> ute, andre er </a:t>
            </a:r>
            <a:r>
              <a:rPr lang="nb-NO" dirty="0" err="1">
                <a:solidFill>
                  <a:schemeClr val="accent5"/>
                </a:solidFill>
                <a:latin typeface="Josefin Sans" pitchFamily="2" charset="0"/>
              </a:rPr>
              <a:t>seinare</a:t>
            </a:r>
            <a:r>
              <a:rPr lang="nb-NO" dirty="0">
                <a:solidFill>
                  <a:schemeClr val="accent5"/>
                </a:solidFill>
                <a:latin typeface="Josefin Sans" pitchFamily="2" charset="0"/>
              </a:rPr>
              <a:t> ute, og somme debuterer aldri.</a:t>
            </a:r>
          </a:p>
          <a:p>
            <a:r>
              <a:rPr lang="nb-NO" dirty="0">
                <a:solidFill>
                  <a:schemeClr val="accent5"/>
                </a:solidFill>
                <a:latin typeface="Josefin Sans" pitchFamily="2" charset="0"/>
              </a:rPr>
              <a:t>Det er viktig å lære om sex før vi har det.</a:t>
            </a:r>
          </a:p>
          <a:p>
            <a:r>
              <a:rPr lang="nb-NO" dirty="0" err="1">
                <a:solidFill>
                  <a:schemeClr val="accent5"/>
                </a:solidFill>
                <a:latin typeface="Josefin Sans" pitchFamily="2" charset="0"/>
              </a:rPr>
              <a:t>Meir</a:t>
            </a:r>
            <a:r>
              <a:rPr lang="nb-NO" dirty="0">
                <a:solidFill>
                  <a:schemeClr val="accent5"/>
                </a:solidFill>
                <a:latin typeface="Josefin Sans" pitchFamily="2" charset="0"/>
              </a:rPr>
              <a:t> kunnskap fører til at vi </a:t>
            </a:r>
            <a:r>
              <a:rPr lang="nb-NO" dirty="0" err="1">
                <a:solidFill>
                  <a:schemeClr val="accent5"/>
                </a:solidFill>
                <a:latin typeface="Josefin Sans" pitchFamily="2" charset="0"/>
              </a:rPr>
              <a:t>gjer</a:t>
            </a:r>
            <a:r>
              <a:rPr lang="nb-NO" dirty="0">
                <a:solidFill>
                  <a:schemeClr val="accent5"/>
                </a:solidFill>
                <a:latin typeface="Josefin Sans" pitchFamily="2" charset="0"/>
              </a:rPr>
              <a:t> val som er riktige for oss sjølve.</a:t>
            </a:r>
          </a:p>
          <a:p>
            <a:endParaRPr lang="en-NO" dirty="0">
              <a:solidFill>
                <a:schemeClr val="accent5"/>
              </a:solidFill>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43912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er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fontScale="92500" lnSpcReduction="10000"/>
          </a:bodyPr>
          <a:lstStyle/>
          <a:p>
            <a:r>
              <a:rPr lang="nb-NO" sz="3600" dirty="0">
                <a:solidFill>
                  <a:schemeClr val="accent5"/>
                </a:solidFill>
                <a:latin typeface="Josefin Sans" pitchFamily="2" charset="0"/>
              </a:rPr>
              <a:t>Samtykke er </a:t>
            </a:r>
            <a:r>
              <a:rPr lang="nb-NO" sz="3600" dirty="0" err="1">
                <a:solidFill>
                  <a:schemeClr val="accent5"/>
                </a:solidFill>
                <a:latin typeface="Josefin Sans" pitchFamily="2" charset="0"/>
              </a:rPr>
              <a:t>eit</a:t>
            </a:r>
            <a:r>
              <a:rPr lang="nb-NO" sz="3600" dirty="0">
                <a:solidFill>
                  <a:schemeClr val="accent5"/>
                </a:solidFill>
                <a:latin typeface="Josefin Sans" pitchFamily="2" charset="0"/>
              </a:rPr>
              <a:t> entusiastisk JA! – </a:t>
            </a:r>
            <a:r>
              <a:rPr lang="nb-NO" sz="3600" dirty="0" err="1">
                <a:solidFill>
                  <a:schemeClr val="accent5"/>
                </a:solidFill>
                <a:latin typeface="Josefin Sans" pitchFamily="2" charset="0"/>
              </a:rPr>
              <a:t>ikkje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fråvær</a:t>
            </a:r>
            <a:r>
              <a:rPr lang="nb-NO" sz="3600" dirty="0">
                <a:solidFill>
                  <a:schemeClr val="accent5"/>
                </a:solidFill>
                <a:latin typeface="Josefin Sans" pitchFamily="2" charset="0"/>
              </a:rPr>
              <a:t> av nei.</a:t>
            </a:r>
          </a:p>
          <a:p>
            <a:r>
              <a:rPr lang="nb-NO" sz="3600" dirty="0">
                <a:solidFill>
                  <a:schemeClr val="accent5"/>
                </a:solidFill>
                <a:latin typeface="Josefin Sans" pitchFamily="2" charset="0"/>
              </a:rPr>
              <a:t>Du kan samtykke med entusiastiske ord, kroppsspråk, </a:t>
            </a:r>
            <a:r>
              <a:rPr lang="nb-NO" sz="3600" dirty="0" err="1">
                <a:solidFill>
                  <a:schemeClr val="accent5"/>
                </a:solidFill>
                <a:latin typeface="Josefin Sans" pitchFamily="2" charset="0"/>
              </a:rPr>
              <a:t>handlingar</a:t>
            </a:r>
            <a:r>
              <a:rPr lang="nb-NO" sz="3600" dirty="0">
                <a:solidFill>
                  <a:schemeClr val="accent5"/>
                </a:solidFill>
                <a:latin typeface="Josefin Sans" pitchFamily="2" charset="0"/>
              </a:rPr>
              <a:t> og ansiktsuttrykk.</a:t>
            </a:r>
          </a:p>
          <a:p>
            <a:r>
              <a:rPr lang="nb-NO" sz="3600" dirty="0">
                <a:solidFill>
                  <a:schemeClr val="accent5"/>
                </a:solidFill>
                <a:latin typeface="Josefin Sans" pitchFamily="2" charset="0"/>
                <a:ea typeface="+mn-lt"/>
                <a:cs typeface="+mn-lt"/>
              </a:rPr>
              <a:t>Samtykke kan når som helst </a:t>
            </a:r>
            <a:r>
              <a:rPr lang="nb-NO" sz="3600" dirty="0" err="1">
                <a:solidFill>
                  <a:schemeClr val="accent5"/>
                </a:solidFill>
                <a:latin typeface="Josefin Sans" pitchFamily="2" charset="0"/>
                <a:ea typeface="+mn-lt"/>
                <a:cs typeface="+mn-lt"/>
              </a:rPr>
              <a:t>trekkjast</a:t>
            </a:r>
            <a:r>
              <a:rPr lang="nb-NO" sz="3600" dirty="0">
                <a:solidFill>
                  <a:schemeClr val="accent5"/>
                </a:solidFill>
                <a:latin typeface="Josefin Sans" pitchFamily="2" charset="0"/>
                <a:ea typeface="+mn-lt"/>
                <a:cs typeface="+mn-lt"/>
              </a:rPr>
              <a:t> tilbake.</a:t>
            </a:r>
            <a:endParaRPr lang="nb-NO" sz="3600" dirty="0">
              <a:solidFill>
                <a:schemeClr val="accent5"/>
              </a:solidFill>
              <a:latin typeface="Josefin Sans" pitchFamily="2" charset="0"/>
            </a:endParaRPr>
          </a:p>
          <a:p>
            <a:r>
              <a:rPr lang="nb-NO" sz="3600" dirty="0">
                <a:solidFill>
                  <a:schemeClr val="accent5"/>
                </a:solidFill>
                <a:latin typeface="Josefin Sans" pitchFamily="2" charset="0"/>
              </a:rPr>
              <a:t>Somme er ute av stand til å samtykke. For eksempel kan </a:t>
            </a:r>
            <a:r>
              <a:rPr lang="nb-NO" sz="3600" dirty="0" err="1">
                <a:solidFill>
                  <a:schemeClr val="accent5"/>
                </a:solidFill>
                <a:latin typeface="Josefin Sans" pitchFamily="2" charset="0"/>
              </a:rPr>
              <a:t>ikkje</a:t>
            </a:r>
            <a:r>
              <a:rPr lang="nb-NO" sz="3600" dirty="0">
                <a:solidFill>
                  <a:schemeClr val="accent5"/>
                </a:solidFill>
                <a:latin typeface="Josefin Sans" pitchFamily="2" charset="0"/>
              </a:rPr>
              <a:t> barn under 16 samtykke til sex med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vaksen</a:t>
            </a:r>
            <a:r>
              <a:rPr lang="nb-NO" sz="3600" dirty="0">
                <a:solidFill>
                  <a:schemeClr val="accent5"/>
                </a:solidFill>
                <a:latin typeface="Josefin Sans" pitchFamily="2" charset="0"/>
              </a:rPr>
              <a:t> etter lova. </a:t>
            </a:r>
          </a:p>
          <a:p>
            <a:r>
              <a:rPr lang="nb-NO" sz="3600" dirty="0">
                <a:solidFill>
                  <a:schemeClr val="accent5"/>
                </a:solidFill>
                <a:latin typeface="Josefin Sans" pitchFamily="2" charset="0"/>
              </a:rPr>
              <a:t>Te og samtykke (3 minutt): </a:t>
            </a:r>
            <a:r>
              <a:rPr lang="nb-NO" sz="3600" dirty="0">
                <a:solidFill>
                  <a:schemeClr val="accent5"/>
                </a:solidFill>
                <a:latin typeface="Josefin Sans" pitchFamily="2" charset="0"/>
                <a:ea typeface="+mn-lt"/>
                <a:cs typeface="+mn-lt"/>
                <a:hlinkClick r:id="rId6">
                  <a:extLst>
                    <a:ext uri="{A12FA001-AC4F-418D-AE19-62706E023703}">
                      <ahyp:hlinkClr xmlns:ahyp="http://schemas.microsoft.com/office/drawing/2018/hyperlinkcolor" val="tx"/>
                    </a:ext>
                  </a:extLst>
                </a:hlinkClick>
              </a:rPr>
              <a:t>https://www.youtube.com/watch?v=N3QBqAB0Avs</a:t>
            </a:r>
            <a:r>
              <a:rPr lang="nb-NO" sz="3600" dirty="0">
                <a:solidFill>
                  <a:schemeClr val="accent5"/>
                </a:solidFill>
                <a:latin typeface="Josefin Sans" pitchFamily="2" charset="0"/>
                <a:ea typeface="+mn-lt"/>
                <a:cs typeface="+mn-lt"/>
              </a:rPr>
              <a:t> </a:t>
            </a:r>
            <a:endParaRPr lang="nb-NO" sz="3600" dirty="0">
              <a:solidFill>
                <a:schemeClr val="accent5"/>
              </a:solidFill>
              <a:latin typeface="Josefin Sans" pitchFamily="2" charset="0"/>
            </a:endParaRPr>
          </a:p>
        </p:txBody>
      </p:sp>
      <p:pic>
        <p:nvPicPr>
          <p:cNvPr id="13" name="Picture 6">
            <a:extLst>
              <a:ext uri="{FF2B5EF4-FFF2-40B4-BE49-F238E27FC236}">
                <a16:creationId xmlns:a16="http://schemas.microsoft.com/office/drawing/2014/main" id="{ED3EC535-FC9D-46ED-A65C-ECD23C89365E}"/>
              </a:ext>
            </a:extLst>
          </p:cNvPr>
          <p:cNvPicPr>
            <a:picLocks noChangeAspect="1"/>
          </p:cNvPicPr>
          <p:nvPr/>
        </p:nvPicPr>
        <p:blipFill>
          <a:blip r:embed="rId7"/>
          <a:stretch>
            <a:fillRect/>
          </a:stretch>
        </p:blipFill>
        <p:spPr>
          <a:xfrm>
            <a:off x="10472960" y="527402"/>
            <a:ext cx="154542" cy="428397"/>
          </a:xfrm>
          <a:prstGeom prst="rect">
            <a:avLst/>
          </a:prstGeom>
        </p:spPr>
      </p:pic>
      <p:pic>
        <p:nvPicPr>
          <p:cNvPr id="14" name="Picture 16">
            <a:extLst>
              <a:ext uri="{FF2B5EF4-FFF2-40B4-BE49-F238E27FC236}">
                <a16:creationId xmlns:a16="http://schemas.microsoft.com/office/drawing/2014/main" id="{20DEC97F-FA31-46F6-8C3D-36F9C6ECCBBF}"/>
              </a:ext>
            </a:extLst>
          </p:cNvPr>
          <p:cNvPicPr>
            <a:picLocks noChangeAspect="1"/>
          </p:cNvPicPr>
          <p:nvPr/>
        </p:nvPicPr>
        <p:blipFill>
          <a:blip r:embed="rId8"/>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88406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Korleis</a:t>
            </a:r>
            <a:r>
              <a:rPr lang="nb-NO" sz="4000" dirty="0">
                <a:solidFill>
                  <a:schemeClr val="bg1"/>
                </a:solidFill>
                <a:latin typeface="Josefin Sans" pitchFamily="2" charset="0"/>
                <a:cs typeface="Calibri" panose="020F0502020204030204" pitchFamily="34" charset="0"/>
              </a:rPr>
              <a:t> sikre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ea typeface="+mn-lt"/>
                <a:cs typeface="+mn-lt"/>
              </a:rPr>
              <a:t>Alle har </a:t>
            </a:r>
            <a:r>
              <a:rPr lang="nb-NO" sz="3600" dirty="0" err="1">
                <a:solidFill>
                  <a:schemeClr val="accent5"/>
                </a:solidFill>
                <a:latin typeface="Josefin Sans" pitchFamily="2" charset="0"/>
                <a:ea typeface="+mn-lt"/>
                <a:cs typeface="+mn-lt"/>
              </a:rPr>
              <a:t>eit</a:t>
            </a:r>
            <a:r>
              <a:rPr lang="nb-NO" sz="3600" dirty="0">
                <a:solidFill>
                  <a:schemeClr val="accent5"/>
                </a:solidFill>
                <a:latin typeface="Josefin Sans" pitchFamily="2" charset="0"/>
                <a:ea typeface="+mn-lt"/>
                <a:cs typeface="+mn-lt"/>
              </a:rPr>
              <a:t> ansvar for å sikre seg samtykke.</a:t>
            </a:r>
          </a:p>
          <a:p>
            <a:r>
              <a:rPr lang="nb-NO" sz="3600" dirty="0">
                <a:solidFill>
                  <a:schemeClr val="accent5"/>
                </a:solidFill>
                <a:latin typeface="Josefin Sans" pitchFamily="2" charset="0"/>
                <a:ea typeface="+mn-lt"/>
                <a:cs typeface="+mn-lt"/>
              </a:rPr>
              <a:t>Det er viktig å sikre seg samtykke, men </a:t>
            </a:r>
            <a:r>
              <a:rPr lang="nb-NO" sz="3600" dirty="0" err="1">
                <a:solidFill>
                  <a:schemeClr val="accent5"/>
                </a:solidFill>
                <a:latin typeface="Josefin Sans" pitchFamily="2" charset="0"/>
                <a:ea typeface="+mn-lt"/>
                <a:cs typeface="+mn-lt"/>
              </a:rPr>
              <a:t>korleis</a:t>
            </a:r>
            <a:r>
              <a:rPr lang="nb-NO" sz="3600" dirty="0">
                <a:solidFill>
                  <a:schemeClr val="accent5"/>
                </a:solidFill>
                <a:latin typeface="Josefin Sans" pitchFamily="2" charset="0"/>
                <a:ea typeface="+mn-lt"/>
                <a:cs typeface="+mn-lt"/>
              </a:rPr>
              <a:t>?</a:t>
            </a:r>
            <a:endParaRPr lang="en-US" sz="3600" dirty="0">
              <a:solidFill>
                <a:schemeClr val="accent5"/>
              </a:solidFill>
              <a:latin typeface="Josefin Sans" pitchFamily="2" charset="0"/>
              <a:ea typeface="+mn-lt"/>
              <a:cs typeface="+mn-lt"/>
            </a:endParaRPr>
          </a:p>
          <a:p>
            <a:r>
              <a:rPr lang="nb-NO" sz="3600" dirty="0">
                <a:solidFill>
                  <a:schemeClr val="accent5"/>
                </a:solidFill>
                <a:latin typeface="Josefin Sans" pitchFamily="2" charset="0"/>
                <a:ea typeface="+mn-lt"/>
                <a:cs typeface="+mn-lt"/>
              </a:rPr>
              <a:t>Bruk magekjensla! Dersom </a:t>
            </a:r>
            <a:r>
              <a:rPr lang="nb-NO" sz="3600" dirty="0" err="1">
                <a:solidFill>
                  <a:schemeClr val="accent5"/>
                </a:solidFill>
                <a:latin typeface="Josefin Sans" pitchFamily="2" charset="0"/>
                <a:ea typeface="+mn-lt"/>
                <a:cs typeface="+mn-lt"/>
              </a:rPr>
              <a:t>partnaren</a:t>
            </a:r>
            <a:r>
              <a:rPr lang="nb-NO" sz="3600" dirty="0">
                <a:solidFill>
                  <a:schemeClr val="accent5"/>
                </a:solidFill>
                <a:latin typeface="Josefin Sans" pitchFamily="2" charset="0"/>
                <a:ea typeface="+mn-lt"/>
                <a:cs typeface="+mn-lt"/>
              </a:rPr>
              <a:t> din </a:t>
            </a:r>
            <a:r>
              <a:rPr lang="nb-NO" sz="3600" dirty="0" err="1">
                <a:solidFill>
                  <a:schemeClr val="accent5"/>
                </a:solidFill>
                <a:latin typeface="Josefin Sans" pitchFamily="2" charset="0"/>
                <a:ea typeface="+mn-lt"/>
                <a:cs typeface="+mn-lt"/>
              </a:rPr>
              <a:t>verkar</a:t>
            </a:r>
            <a:r>
              <a:rPr lang="nb-NO" sz="3600" dirty="0">
                <a:solidFill>
                  <a:schemeClr val="accent5"/>
                </a:solidFill>
                <a:latin typeface="Josefin Sans" pitchFamily="2" charset="0"/>
                <a:ea typeface="+mn-lt"/>
                <a:cs typeface="+mn-lt"/>
              </a:rPr>
              <a:t> stille og rar, vender ansiktet bort eller er passiv, har hen kanskje </a:t>
            </a:r>
            <a:r>
              <a:rPr lang="nb-NO" sz="3600" dirty="0" err="1">
                <a:solidFill>
                  <a:schemeClr val="accent5"/>
                </a:solidFill>
                <a:latin typeface="Josefin Sans" pitchFamily="2" charset="0"/>
                <a:ea typeface="+mn-lt"/>
                <a:cs typeface="+mn-lt"/>
              </a:rPr>
              <a:t>ikkje</a:t>
            </a:r>
            <a:r>
              <a:rPr lang="nb-NO" sz="3600" dirty="0">
                <a:solidFill>
                  <a:schemeClr val="accent5"/>
                </a:solidFill>
                <a:latin typeface="Josefin Sans" pitchFamily="2" charset="0"/>
                <a:ea typeface="+mn-lt"/>
                <a:cs typeface="+mn-lt"/>
              </a:rPr>
              <a:t> lyst.</a:t>
            </a:r>
            <a:endParaRPr lang="en-US" sz="3600" dirty="0">
              <a:solidFill>
                <a:schemeClr val="accent5"/>
              </a:solidFill>
              <a:latin typeface="Josefin Sans" pitchFamily="2" charset="0"/>
              <a:ea typeface="+mn-lt"/>
              <a:cs typeface="+mn-lt"/>
            </a:endParaRPr>
          </a:p>
          <a:p>
            <a:r>
              <a:rPr lang="en-US" sz="3600" dirty="0">
                <a:solidFill>
                  <a:schemeClr val="accent5"/>
                </a:solidFill>
                <a:latin typeface="Josefin Sans" pitchFamily="2" charset="0"/>
                <a:ea typeface="+mn-lt"/>
                <a:cs typeface="+mn-lt"/>
              </a:rPr>
              <a:t>Dersom du er </a:t>
            </a:r>
            <a:r>
              <a:rPr lang="en-US" sz="3600" dirty="0" err="1">
                <a:solidFill>
                  <a:schemeClr val="accent5"/>
                </a:solidFill>
                <a:latin typeface="Josefin Sans" pitchFamily="2" charset="0"/>
                <a:ea typeface="+mn-lt"/>
                <a:cs typeface="+mn-lt"/>
              </a:rPr>
              <a:t>usikker</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så</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bruk</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ord</a:t>
            </a:r>
            <a:r>
              <a:rPr lang="en-US" sz="3600" dirty="0">
                <a:solidFill>
                  <a:schemeClr val="accent5"/>
                </a:solidFill>
                <a:latin typeface="Josefin Sans" pitchFamily="2" charset="0"/>
                <a:ea typeface="+mn-lt"/>
                <a:cs typeface="+mn-lt"/>
              </a:rPr>
              <a:t>!</a:t>
            </a:r>
            <a:endParaRPr lang="nb-NO" sz="3600" dirty="0">
              <a:solidFill>
                <a:schemeClr val="accent5"/>
              </a:solidFill>
              <a:latin typeface="Josefin Sans" pitchFamily="2" charset="0"/>
            </a:endParaRPr>
          </a:p>
        </p:txBody>
      </p:sp>
      <p:pic>
        <p:nvPicPr>
          <p:cNvPr id="11" name="Picture 6">
            <a:extLst>
              <a:ext uri="{FF2B5EF4-FFF2-40B4-BE49-F238E27FC236}">
                <a16:creationId xmlns:a16="http://schemas.microsoft.com/office/drawing/2014/main" id="{7073B5AB-9B74-4E0C-AC60-FD67A68840FD}"/>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EE2EA23-D555-4C9A-A8A9-EA0F8A9E8897}"/>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77101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30300"/>
            <a:ext cx="8737092" cy="635000"/>
          </a:xfrm>
        </p:spPr>
        <p:txBody>
          <a:bodyPr anchor="t">
            <a:noAutofit/>
          </a:bodyPr>
          <a:lstStyle/>
          <a:p>
            <a:r>
              <a:rPr lang="nb-NO" sz="3200" dirty="0" err="1">
                <a:solidFill>
                  <a:schemeClr val="bg1"/>
                </a:solidFill>
                <a:latin typeface="Josefin Sans" pitchFamily="2" charset="0"/>
                <a:cs typeface="Calibri" panose="020F0502020204030204" pitchFamily="34" charset="0"/>
              </a:rPr>
              <a:t>Oppgåve</a:t>
            </a:r>
            <a:r>
              <a:rPr lang="nb-NO" sz="3200" dirty="0">
                <a:solidFill>
                  <a:schemeClr val="bg1"/>
                </a:solidFill>
                <a:latin typeface="Josefin Sans" pitchFamily="2" charset="0"/>
                <a:cs typeface="Calibri" panose="020F0502020204030204" pitchFamily="34" charset="0"/>
              </a:rPr>
              <a:t>: </a:t>
            </a:r>
            <a:r>
              <a:rPr lang="nb-NO" sz="3200" dirty="0" err="1">
                <a:solidFill>
                  <a:schemeClr val="bg1"/>
                </a:solidFill>
                <a:latin typeface="Josefin Sans" pitchFamily="2" charset="0"/>
                <a:cs typeface="Calibri" panose="020F0502020204030204" pitchFamily="34" charset="0"/>
              </a:rPr>
              <a:t>Korleis</a:t>
            </a:r>
            <a:r>
              <a:rPr lang="nb-NO" sz="3200" dirty="0">
                <a:solidFill>
                  <a:schemeClr val="bg1"/>
                </a:solidFill>
                <a:latin typeface="Josefin Sans" pitchFamily="2" charset="0"/>
                <a:cs typeface="Calibri" panose="020F0502020204030204" pitchFamily="34" charset="0"/>
              </a:rPr>
              <a:t> hjelpe </a:t>
            </a:r>
            <a:r>
              <a:rPr lang="nb-NO" sz="3200" dirty="0" err="1">
                <a:solidFill>
                  <a:schemeClr val="bg1"/>
                </a:solidFill>
                <a:latin typeface="Josefin Sans" pitchFamily="2" charset="0"/>
                <a:cs typeface="Calibri" panose="020F0502020204030204" pitchFamily="34" charset="0"/>
              </a:rPr>
              <a:t>kvarandre</a:t>
            </a:r>
            <a:r>
              <a:rPr lang="nb-NO" sz="3200" dirty="0">
                <a:solidFill>
                  <a:schemeClr val="bg1"/>
                </a:solidFill>
                <a:latin typeface="Josefin Sans" pitchFamily="2" charset="0"/>
                <a:cs typeface="Calibri" panose="020F0502020204030204" pitchFamily="34" charset="0"/>
              </a:rPr>
              <a:t> i </a:t>
            </a:r>
            <a:r>
              <a:rPr lang="nb-NO" sz="3200" dirty="0" err="1">
                <a:solidFill>
                  <a:schemeClr val="bg1"/>
                </a:solidFill>
                <a:latin typeface="Josefin Sans" pitchFamily="2" charset="0"/>
                <a:cs typeface="Calibri" panose="020F0502020204030204" pitchFamily="34" charset="0"/>
              </a:rPr>
              <a:t>grensesituasjonar</a:t>
            </a:r>
            <a:r>
              <a:rPr lang="nb-NO" sz="3200" dirty="0">
                <a:solidFill>
                  <a:schemeClr val="bg1"/>
                </a:solidFill>
                <a:latin typeface="Josefin Sans" pitchFamily="2" charset="0"/>
                <a:cs typeface="Calibri" panose="020F0502020204030204" pitchFamily="34" charset="0"/>
              </a:rPr>
              <a:t>?</a:t>
            </a:r>
            <a:endParaRPr lang="en-NO" sz="32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De skal </a:t>
            </a:r>
            <a:r>
              <a:rPr lang="nb-NO" sz="3600" dirty="0" err="1">
                <a:solidFill>
                  <a:schemeClr val="accent5"/>
                </a:solidFill>
                <a:latin typeface="Josefin Sans" pitchFamily="2" charset="0"/>
              </a:rPr>
              <a:t>no</a:t>
            </a:r>
            <a:r>
              <a:rPr lang="nb-NO" sz="3600" dirty="0">
                <a:solidFill>
                  <a:schemeClr val="accent5"/>
                </a:solidFill>
                <a:latin typeface="Josefin Sans" pitchFamily="2" charset="0"/>
              </a:rPr>
              <a:t> ta stilling til ulike fiktive </a:t>
            </a:r>
            <a:r>
              <a:rPr lang="nb-NO" sz="3600" dirty="0" err="1">
                <a:solidFill>
                  <a:schemeClr val="accent5"/>
                </a:solidFill>
                <a:latin typeface="Josefin Sans" pitchFamily="2" charset="0"/>
              </a:rPr>
              <a:t>situasjonar</a:t>
            </a:r>
            <a:r>
              <a:rPr lang="nb-NO" sz="3600" dirty="0">
                <a:solidFill>
                  <a:schemeClr val="accent5"/>
                </a:solidFill>
                <a:latin typeface="Josefin Sans" pitchFamily="2" charset="0"/>
              </a:rPr>
              <a:t> om </a:t>
            </a:r>
            <a:r>
              <a:rPr lang="nb-NO" sz="3600" dirty="0" err="1">
                <a:solidFill>
                  <a:schemeClr val="accent5"/>
                </a:solidFill>
                <a:latin typeface="Josefin Sans" pitchFamily="2" charset="0"/>
              </a:rPr>
              <a:t>grensesetjing</a:t>
            </a:r>
            <a:r>
              <a:rPr lang="nb-NO" sz="3600" dirty="0">
                <a:solidFill>
                  <a:schemeClr val="accent5"/>
                </a:solidFill>
                <a:latin typeface="Josefin Sans" pitchFamily="2" charset="0"/>
              </a:rPr>
              <a:t>. </a:t>
            </a:r>
          </a:p>
          <a:p>
            <a:r>
              <a:rPr lang="nb-NO" sz="3600" dirty="0">
                <a:solidFill>
                  <a:schemeClr val="accent5"/>
                </a:solidFill>
                <a:latin typeface="Josefin Sans" pitchFamily="2" charset="0"/>
              </a:rPr>
              <a:t>I små grupper skal de reflektere over og </a:t>
            </a:r>
            <a:r>
              <a:rPr lang="nb-NO" sz="3600" dirty="0" err="1">
                <a:solidFill>
                  <a:schemeClr val="accent5"/>
                </a:solidFill>
                <a:latin typeface="Josefin Sans" pitchFamily="2" charset="0"/>
              </a:rPr>
              <a:t>kome</a:t>
            </a:r>
            <a:r>
              <a:rPr lang="nb-NO" sz="3600" dirty="0">
                <a:solidFill>
                  <a:schemeClr val="accent5"/>
                </a:solidFill>
                <a:latin typeface="Josefin Sans" pitchFamily="2" charset="0"/>
              </a:rPr>
              <a:t> med forslag til løysing på eksempla. </a:t>
            </a:r>
          </a:p>
          <a:p>
            <a:r>
              <a:rPr lang="nb-NO" sz="3600" dirty="0">
                <a:solidFill>
                  <a:schemeClr val="accent5"/>
                </a:solidFill>
                <a:latin typeface="Josefin Sans" pitchFamily="2" charset="0"/>
              </a:rPr>
              <a:t>Deretter skal de dele ulike synspunkt i fellesskap.</a:t>
            </a:r>
          </a:p>
        </p:txBody>
      </p:sp>
      <p:pic>
        <p:nvPicPr>
          <p:cNvPr id="11" name="Picture 6">
            <a:extLst>
              <a:ext uri="{FF2B5EF4-FFF2-40B4-BE49-F238E27FC236}">
                <a16:creationId xmlns:a16="http://schemas.microsoft.com/office/drawing/2014/main" id="{7073B5AB-9B74-4E0C-AC60-FD67A68840FD}"/>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EE2EA23-D555-4C9A-A8A9-EA0F8A9E8897}"/>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224749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77813"/>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Samtykke og kommunikasjon: Oppsummering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er samtykke og kommunikasjon viktig?</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sikre samtykke?</a:t>
            </a:r>
          </a:p>
          <a:p>
            <a:r>
              <a:rPr lang="nb-NO" sz="3600" dirty="0">
                <a:solidFill>
                  <a:schemeClr val="accent5"/>
                </a:solidFill>
                <a:latin typeface="Josefin Sans" pitchFamily="2" charset="0"/>
              </a:rPr>
              <a:t>Kva er samtykke?</a:t>
            </a:r>
          </a:p>
          <a:p>
            <a:r>
              <a:rPr lang="nb-NO" sz="3600" dirty="0">
                <a:solidFill>
                  <a:schemeClr val="accent5"/>
                </a:solidFill>
                <a:latin typeface="Josefin Sans" pitchFamily="2" charset="0"/>
              </a:rPr>
              <a:t>Kva er </a:t>
            </a:r>
            <a:r>
              <a:rPr lang="nb-NO" sz="3600" dirty="0" err="1">
                <a:solidFill>
                  <a:schemeClr val="accent5"/>
                </a:solidFill>
                <a:latin typeface="Josefin Sans" pitchFamily="2" charset="0"/>
              </a:rPr>
              <a:t>ikkje</a:t>
            </a:r>
            <a:r>
              <a:rPr lang="nb-NO" sz="3600" dirty="0">
                <a:solidFill>
                  <a:schemeClr val="accent5"/>
                </a:solidFill>
                <a:latin typeface="Josefin Sans" pitchFamily="2" charset="0"/>
              </a:rPr>
              <a:t> samtykke?</a:t>
            </a:r>
          </a:p>
          <a:p>
            <a:r>
              <a:rPr lang="nb-NO" sz="3600" dirty="0">
                <a:solidFill>
                  <a:schemeClr val="accent5"/>
                </a:solidFill>
                <a:latin typeface="Josefin Sans" pitchFamily="2" charset="0"/>
              </a:rPr>
              <a:t>Kva er </a:t>
            </a:r>
            <a:r>
              <a:rPr lang="nb-NO" sz="3600" dirty="0" err="1">
                <a:solidFill>
                  <a:schemeClr val="accent5"/>
                </a:solidFill>
                <a:latin typeface="Josefin Sans" pitchFamily="2" charset="0"/>
              </a:rPr>
              <a:t>fordelar</a:t>
            </a:r>
            <a:r>
              <a:rPr lang="nb-NO" sz="3600" dirty="0">
                <a:solidFill>
                  <a:schemeClr val="accent5"/>
                </a:solidFill>
                <a:latin typeface="Josefin Sans" pitchFamily="2" charset="0"/>
              </a:rPr>
              <a:t> med å sikre samtykke og kommunisere?</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blir vi </a:t>
            </a:r>
            <a:r>
              <a:rPr lang="nb-NO" sz="3600" dirty="0" err="1">
                <a:solidFill>
                  <a:schemeClr val="accent5"/>
                </a:solidFill>
                <a:latin typeface="Josefin Sans" pitchFamily="2" charset="0"/>
              </a:rPr>
              <a:t>kjende</a:t>
            </a:r>
            <a:r>
              <a:rPr lang="nb-NO" sz="3600" dirty="0">
                <a:solidFill>
                  <a:schemeClr val="accent5"/>
                </a:solidFill>
                <a:latin typeface="Josefin Sans" pitchFamily="2" charset="0"/>
              </a:rPr>
              <a:t> med eigne grenser?</a:t>
            </a:r>
          </a:p>
        </p:txBody>
      </p:sp>
      <p:pic>
        <p:nvPicPr>
          <p:cNvPr id="11" name="Picture 6">
            <a:extLst>
              <a:ext uri="{FF2B5EF4-FFF2-40B4-BE49-F238E27FC236}">
                <a16:creationId xmlns:a16="http://schemas.microsoft.com/office/drawing/2014/main" id="{C3F8706E-A0CF-4178-9F35-EF4BE0DEA80A}"/>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00E3781B-5765-4E9D-8422-4E09D18B2FEF}"/>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79374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2" name="TekstSylinder 1">
            <a:extLst>
              <a:ext uri="{FF2B5EF4-FFF2-40B4-BE49-F238E27FC236}">
                <a16:creationId xmlns:a16="http://schemas.microsoft.com/office/drawing/2014/main" id="{9BA08E9B-CE54-4895-B7D6-570FA1A78508}"/>
              </a:ext>
            </a:extLst>
          </p:cNvPr>
          <p:cNvSpPr txBox="1"/>
          <p:nvPr/>
        </p:nvSpPr>
        <p:spPr>
          <a:xfrm>
            <a:off x="0" y="2995832"/>
            <a:ext cx="6890992" cy="1200329"/>
          </a:xfrm>
          <a:prstGeom prst="rect">
            <a:avLst/>
          </a:prstGeom>
          <a:noFill/>
        </p:spPr>
        <p:txBody>
          <a:bodyPr wrap="square" rtlCol="0">
            <a:spAutoFit/>
          </a:bodyPr>
          <a:lstStyle/>
          <a:p>
            <a:r>
              <a:rPr lang="nb-NO" sz="7200" b="1" dirty="0">
                <a:solidFill>
                  <a:schemeClr val="bg1"/>
                </a:solidFill>
                <a:latin typeface="Josefin Sans" pitchFamily="2" charset="0"/>
              </a:rPr>
              <a:t>Kjensler og sex</a:t>
            </a:r>
          </a:p>
        </p:txBody>
      </p:sp>
      <p:pic>
        <p:nvPicPr>
          <p:cNvPr id="4" name="Bilde 3">
            <a:extLst>
              <a:ext uri="{FF2B5EF4-FFF2-40B4-BE49-F238E27FC236}">
                <a16:creationId xmlns:a16="http://schemas.microsoft.com/office/drawing/2014/main" id="{BAB1A4C3-3EBD-4C94-963F-E6CABEBF204F}"/>
              </a:ext>
            </a:extLst>
          </p:cNvPr>
          <p:cNvPicPr>
            <a:picLocks noChangeAspect="1"/>
          </p:cNvPicPr>
          <p:nvPr/>
        </p:nvPicPr>
        <p:blipFill>
          <a:blip r:embed="rId5"/>
          <a:stretch>
            <a:fillRect/>
          </a:stretch>
        </p:blipFill>
        <p:spPr>
          <a:xfrm>
            <a:off x="7551392" y="1501861"/>
            <a:ext cx="5388601" cy="5388601"/>
          </a:xfrm>
          <a:prstGeom prst="rect">
            <a:avLst/>
          </a:prstGeom>
        </p:spPr>
      </p:pic>
      <p:pic>
        <p:nvPicPr>
          <p:cNvPr id="7" name="Picture 18">
            <a:extLst>
              <a:ext uri="{FF2B5EF4-FFF2-40B4-BE49-F238E27FC236}">
                <a16:creationId xmlns:a16="http://schemas.microsoft.com/office/drawing/2014/main" id="{928606A8-1DEF-41BA-8DBF-8BDF620CE67C}"/>
              </a:ext>
            </a:extLst>
          </p:cNvPr>
          <p:cNvPicPr>
            <a:picLocks noChangeAspect="1"/>
          </p:cNvPicPr>
          <p:nvPr/>
        </p:nvPicPr>
        <p:blipFill>
          <a:blip r:embed="rId6"/>
          <a:stretch>
            <a:fillRect/>
          </a:stretch>
        </p:blipFill>
        <p:spPr>
          <a:xfrm>
            <a:off x="9860766" y="424101"/>
            <a:ext cx="780091" cy="463178"/>
          </a:xfrm>
          <a:prstGeom prst="rect">
            <a:avLst/>
          </a:prstGeom>
        </p:spPr>
      </p:pic>
    </p:spTree>
    <p:extLst>
      <p:ext uri="{BB962C8B-B14F-4D97-AF65-F5344CB8AC3E}">
        <p14:creationId xmlns:p14="http://schemas.microsoft.com/office/powerpoint/2010/main" val="1939206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106113" y="424100"/>
            <a:ext cx="9347815" cy="720488"/>
          </a:xfrm>
        </p:spPr>
        <p:txBody>
          <a:bodyPr anchor="t">
            <a:noAutofit/>
          </a:bodyPr>
          <a:lstStyle/>
          <a:p>
            <a:r>
              <a:rPr lang="nb-NO" sz="3200" dirty="0" err="1">
                <a:solidFill>
                  <a:schemeClr val="bg1"/>
                </a:solidFill>
                <a:latin typeface="Josefin Sans" pitchFamily="2" charset="0"/>
                <a:cs typeface="Calibri" panose="020F0502020204030204" pitchFamily="34" charset="0"/>
              </a:rPr>
              <a:t>Korleis</a:t>
            </a:r>
            <a:r>
              <a:rPr lang="nb-NO" sz="3200" dirty="0">
                <a:solidFill>
                  <a:schemeClr val="bg1"/>
                </a:solidFill>
                <a:latin typeface="Josefin Sans" pitchFamily="2" charset="0"/>
                <a:cs typeface="Calibri" panose="020F0502020204030204" pitchFamily="34" charset="0"/>
              </a:rPr>
              <a:t> kan vi vite om vi har lyst til å ha sex?</a:t>
            </a:r>
            <a:endParaRPr lang="en-NO" sz="32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a:solidFill>
                  <a:schemeClr val="accent5"/>
                </a:solidFill>
                <a:latin typeface="Josefin Sans" pitchFamily="2" charset="0"/>
              </a:rPr>
              <a:t>Det er alltid </a:t>
            </a:r>
            <a:r>
              <a:rPr lang="nb-NO" dirty="0" err="1">
                <a:solidFill>
                  <a:schemeClr val="accent5"/>
                </a:solidFill>
                <a:latin typeface="Josefin Sans" pitchFamily="2" charset="0"/>
              </a:rPr>
              <a:t>eit</a:t>
            </a:r>
            <a:r>
              <a:rPr lang="nb-NO" dirty="0">
                <a:solidFill>
                  <a:schemeClr val="accent5"/>
                </a:solidFill>
                <a:latin typeface="Josefin Sans" pitchFamily="2" charset="0"/>
              </a:rPr>
              <a:t> </a:t>
            </a:r>
            <a:r>
              <a:rPr lang="nb-NO" dirty="0" err="1">
                <a:solidFill>
                  <a:schemeClr val="accent5"/>
                </a:solidFill>
                <a:latin typeface="Josefin Sans" pitchFamily="2" charset="0"/>
              </a:rPr>
              <a:t>personleg</a:t>
            </a:r>
            <a:r>
              <a:rPr lang="nb-NO" dirty="0">
                <a:solidFill>
                  <a:schemeClr val="accent5"/>
                </a:solidFill>
                <a:latin typeface="Josefin Sans" pitchFamily="2" charset="0"/>
              </a:rPr>
              <a:t> val om vi vil ha sex eller </a:t>
            </a:r>
            <a:r>
              <a:rPr lang="nb-NO" dirty="0" err="1">
                <a:solidFill>
                  <a:schemeClr val="accent5"/>
                </a:solidFill>
                <a:latin typeface="Josefin Sans" pitchFamily="2" charset="0"/>
              </a:rPr>
              <a:t>ikkje</a:t>
            </a:r>
            <a:r>
              <a:rPr lang="nb-NO" dirty="0">
                <a:solidFill>
                  <a:schemeClr val="accent5"/>
                </a:solidFill>
                <a:latin typeface="Josefin Sans" pitchFamily="2" charset="0"/>
              </a:rPr>
              <a:t>, og det er alltid lov å </a:t>
            </a:r>
            <a:r>
              <a:rPr lang="nb-NO" dirty="0" err="1">
                <a:solidFill>
                  <a:schemeClr val="accent5"/>
                </a:solidFill>
                <a:latin typeface="Josefin Sans" pitchFamily="2" charset="0"/>
              </a:rPr>
              <a:t>trekkje</a:t>
            </a:r>
            <a:r>
              <a:rPr lang="nb-NO" dirty="0">
                <a:solidFill>
                  <a:schemeClr val="accent5"/>
                </a:solidFill>
                <a:latin typeface="Josefin Sans" pitchFamily="2" charset="0"/>
              </a:rPr>
              <a:t> seg.</a:t>
            </a:r>
          </a:p>
          <a:p>
            <a:r>
              <a:rPr lang="nb-NO" dirty="0">
                <a:solidFill>
                  <a:schemeClr val="accent5"/>
                </a:solidFill>
                <a:latin typeface="Josefin Sans" pitchFamily="2" charset="0"/>
              </a:rPr>
              <a:t>Men </a:t>
            </a:r>
            <a:r>
              <a:rPr lang="nb-NO" dirty="0" err="1">
                <a:solidFill>
                  <a:schemeClr val="accent5"/>
                </a:solidFill>
                <a:latin typeface="Josefin Sans" pitchFamily="2" charset="0"/>
              </a:rPr>
              <a:t>korleis</a:t>
            </a:r>
            <a:r>
              <a:rPr lang="nb-NO" dirty="0">
                <a:solidFill>
                  <a:schemeClr val="accent5"/>
                </a:solidFill>
                <a:latin typeface="Josefin Sans" pitchFamily="2" charset="0"/>
              </a:rPr>
              <a:t> veit vi </a:t>
            </a:r>
            <a:r>
              <a:rPr lang="nb-NO" dirty="0" err="1">
                <a:solidFill>
                  <a:schemeClr val="accent5"/>
                </a:solidFill>
                <a:latin typeface="Josefin Sans" pitchFamily="2" charset="0"/>
              </a:rPr>
              <a:t>eigentleg</a:t>
            </a:r>
            <a:r>
              <a:rPr lang="nb-NO" dirty="0">
                <a:solidFill>
                  <a:schemeClr val="accent5"/>
                </a:solidFill>
                <a:latin typeface="Josefin Sans" pitchFamily="2" charset="0"/>
              </a:rPr>
              <a:t> om vi har lyst?</a:t>
            </a:r>
          </a:p>
          <a:p>
            <a:r>
              <a:rPr lang="nb-NO" dirty="0">
                <a:solidFill>
                  <a:schemeClr val="accent5"/>
                </a:solidFill>
                <a:latin typeface="Josefin Sans" pitchFamily="2" charset="0"/>
              </a:rPr>
              <a:t>Det kan </a:t>
            </a:r>
            <a:r>
              <a:rPr lang="nb-NO" dirty="0" err="1">
                <a:solidFill>
                  <a:schemeClr val="accent5"/>
                </a:solidFill>
                <a:latin typeface="Josefin Sans" pitchFamily="2" charset="0"/>
              </a:rPr>
              <a:t>vere</a:t>
            </a:r>
            <a:r>
              <a:rPr lang="nb-NO" dirty="0">
                <a:solidFill>
                  <a:schemeClr val="accent5"/>
                </a:solidFill>
                <a:latin typeface="Josefin Sans" pitchFamily="2" charset="0"/>
              </a:rPr>
              <a:t> lurt å kjenne etter om </a:t>
            </a:r>
            <a:r>
              <a:rPr lang="nb-NO" dirty="0" err="1">
                <a:solidFill>
                  <a:schemeClr val="accent5"/>
                </a:solidFill>
                <a:latin typeface="Josefin Sans" pitchFamily="2" charset="0"/>
              </a:rPr>
              <a:t>noko</a:t>
            </a:r>
            <a:r>
              <a:rPr lang="nb-NO" dirty="0">
                <a:solidFill>
                  <a:schemeClr val="accent5"/>
                </a:solidFill>
                <a:latin typeface="Josefin Sans" pitchFamily="2" charset="0"/>
              </a:rPr>
              <a:t> </a:t>
            </a:r>
            <a:r>
              <a:rPr lang="nb-NO" dirty="0" err="1">
                <a:solidFill>
                  <a:schemeClr val="accent5"/>
                </a:solidFill>
                <a:latin typeface="Josefin Sans" pitchFamily="2" charset="0"/>
              </a:rPr>
              <a:t>kjennest</a:t>
            </a:r>
            <a:r>
              <a:rPr lang="nb-NO" dirty="0">
                <a:solidFill>
                  <a:schemeClr val="accent5"/>
                </a:solidFill>
                <a:latin typeface="Josefin Sans" pitchFamily="2" charset="0"/>
              </a:rPr>
              <a:t> </a:t>
            </a:r>
            <a:r>
              <a:rPr lang="nb-NO" dirty="0" err="1">
                <a:solidFill>
                  <a:schemeClr val="accent5"/>
                </a:solidFill>
                <a:latin typeface="Josefin Sans" pitchFamily="2" charset="0"/>
              </a:rPr>
              <a:t>greitt</a:t>
            </a:r>
            <a:r>
              <a:rPr lang="nb-NO" dirty="0">
                <a:solidFill>
                  <a:schemeClr val="accent5"/>
                </a:solidFill>
                <a:latin typeface="Josefin Sans" pitchFamily="2" charset="0"/>
              </a:rPr>
              <a:t> eller </a:t>
            </a:r>
            <a:r>
              <a:rPr lang="nb-NO" dirty="0" err="1">
                <a:solidFill>
                  <a:schemeClr val="accent5"/>
                </a:solidFill>
                <a:latin typeface="Josefin Sans" pitchFamily="2" charset="0"/>
              </a:rPr>
              <a:t>ikkje</a:t>
            </a:r>
            <a:r>
              <a:rPr lang="nb-NO" dirty="0">
                <a:solidFill>
                  <a:schemeClr val="accent5"/>
                </a:solidFill>
                <a:latin typeface="Josefin Sans" pitchFamily="2" charset="0"/>
              </a:rPr>
              <a:t>. </a:t>
            </a:r>
          </a:p>
          <a:p>
            <a:r>
              <a:rPr lang="nb-NO" dirty="0">
                <a:solidFill>
                  <a:schemeClr val="accent5"/>
                </a:solidFill>
                <a:latin typeface="Josefin Sans" pitchFamily="2" charset="0"/>
              </a:rPr>
              <a:t>Får du ei god eller ei </a:t>
            </a:r>
            <a:r>
              <a:rPr lang="nb-NO" dirty="0" err="1">
                <a:solidFill>
                  <a:schemeClr val="accent5"/>
                </a:solidFill>
                <a:latin typeface="Josefin Sans" pitchFamily="2" charset="0"/>
              </a:rPr>
              <a:t>dårleg</a:t>
            </a:r>
            <a:r>
              <a:rPr lang="nb-NO" dirty="0">
                <a:solidFill>
                  <a:schemeClr val="accent5"/>
                </a:solidFill>
                <a:latin typeface="Josefin Sans" pitchFamily="2" charset="0"/>
              </a:rPr>
              <a:t> kjensle?</a:t>
            </a:r>
          </a:p>
          <a:p>
            <a:r>
              <a:rPr lang="nb-NO" dirty="0" err="1">
                <a:solidFill>
                  <a:schemeClr val="accent5"/>
                </a:solidFill>
                <a:latin typeface="Josefin Sans" pitchFamily="2" charset="0"/>
              </a:rPr>
              <a:t>Ubehagelege</a:t>
            </a:r>
            <a:r>
              <a:rPr lang="nb-NO" dirty="0">
                <a:solidFill>
                  <a:schemeClr val="accent5"/>
                </a:solidFill>
                <a:latin typeface="Josefin Sans" pitchFamily="2" charset="0"/>
              </a:rPr>
              <a:t> og </a:t>
            </a:r>
            <a:r>
              <a:rPr lang="nb-NO" dirty="0" err="1">
                <a:solidFill>
                  <a:schemeClr val="accent5"/>
                </a:solidFill>
                <a:latin typeface="Josefin Sans" pitchFamily="2" charset="0"/>
              </a:rPr>
              <a:t>dårlege</a:t>
            </a:r>
            <a:r>
              <a:rPr lang="nb-NO" dirty="0">
                <a:solidFill>
                  <a:schemeClr val="accent5"/>
                </a:solidFill>
                <a:latin typeface="Josefin Sans" pitchFamily="2" charset="0"/>
              </a:rPr>
              <a:t> kjensler betyr ofte «stopp».</a:t>
            </a: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6"/>
          <a:stretch>
            <a:fillRect/>
          </a:stretch>
        </p:blipFill>
        <p:spPr>
          <a:xfrm>
            <a:off x="9860766" y="424101"/>
            <a:ext cx="780091" cy="463178"/>
          </a:xfrm>
          <a:prstGeom prst="rect">
            <a:avLst/>
          </a:prstGeom>
        </p:spPr>
      </p:pic>
    </p:spTree>
    <p:extLst>
      <p:ext uri="{BB962C8B-B14F-4D97-AF65-F5344CB8AC3E}">
        <p14:creationId xmlns:p14="http://schemas.microsoft.com/office/powerpoint/2010/main" val="285423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106113" y="424100"/>
            <a:ext cx="9347815" cy="720488"/>
          </a:xfrm>
        </p:spPr>
        <p:txBody>
          <a:bodyPr anchor="t">
            <a:noAutofit/>
          </a:bodyPr>
          <a:lstStyle/>
          <a:p>
            <a:r>
              <a:rPr lang="nb-NO" sz="4800" dirty="0" err="1">
                <a:solidFill>
                  <a:schemeClr val="bg1"/>
                </a:solidFill>
                <a:latin typeface="Josefin Sans" pitchFamily="2" charset="0"/>
                <a:cs typeface="Calibri" panose="020F0502020204030204" pitchFamily="34" charset="0"/>
              </a:rPr>
              <a:t>Oppgåve</a:t>
            </a:r>
            <a:r>
              <a:rPr lang="nb-NO" sz="4800" dirty="0">
                <a:solidFill>
                  <a:schemeClr val="bg1"/>
                </a:solidFill>
                <a:latin typeface="Josefin Sans" pitchFamily="2" charset="0"/>
                <a:cs typeface="Calibri" panose="020F0502020204030204" pitchFamily="34" charset="0"/>
              </a:rPr>
              <a:t>: Klar for å ha sex?</a:t>
            </a:r>
            <a:endParaRPr lang="en-NO" sz="48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6660330" cy="4351338"/>
          </a:xfrm>
        </p:spPr>
        <p:txBody>
          <a:bodyPr>
            <a:normAutofit/>
          </a:bodyPr>
          <a:lstStyle/>
          <a:p>
            <a:r>
              <a:rPr lang="nb-NO" dirty="0">
                <a:solidFill>
                  <a:schemeClr val="accent5"/>
                </a:solidFill>
                <a:latin typeface="Josefin Sans" pitchFamily="2" charset="0"/>
              </a:rPr>
              <a:t>Del klassen inn i grupper. </a:t>
            </a:r>
          </a:p>
          <a:p>
            <a:r>
              <a:rPr lang="nb-NO" dirty="0">
                <a:solidFill>
                  <a:schemeClr val="accent5"/>
                </a:solidFill>
                <a:latin typeface="Josefin Sans" pitchFamily="2" charset="0"/>
              </a:rPr>
              <a:t>Klipp ut korta.</a:t>
            </a:r>
          </a:p>
          <a:p>
            <a:r>
              <a:rPr lang="nb-NO" dirty="0">
                <a:solidFill>
                  <a:schemeClr val="accent5"/>
                </a:solidFill>
                <a:latin typeface="Josefin Sans" pitchFamily="2" charset="0"/>
              </a:rPr>
              <a:t>Diskuter dykk fram til kva for </a:t>
            </a:r>
            <a:r>
              <a:rPr lang="nb-NO" dirty="0" err="1">
                <a:solidFill>
                  <a:schemeClr val="accent5"/>
                </a:solidFill>
                <a:latin typeface="Josefin Sans" pitchFamily="2" charset="0"/>
              </a:rPr>
              <a:t>faktorar</a:t>
            </a:r>
            <a:r>
              <a:rPr lang="nb-NO" dirty="0">
                <a:solidFill>
                  <a:schemeClr val="accent5"/>
                </a:solidFill>
                <a:latin typeface="Josefin Sans" pitchFamily="2" charset="0"/>
              </a:rPr>
              <a:t> som er </a:t>
            </a:r>
            <a:r>
              <a:rPr lang="nb-NO" dirty="0" err="1">
                <a:solidFill>
                  <a:schemeClr val="accent5"/>
                </a:solidFill>
                <a:latin typeface="Josefin Sans" pitchFamily="2" charset="0"/>
              </a:rPr>
              <a:t>viktigast</a:t>
            </a:r>
            <a:r>
              <a:rPr lang="nb-NO" dirty="0">
                <a:solidFill>
                  <a:schemeClr val="accent5"/>
                </a:solidFill>
                <a:latin typeface="Josefin Sans" pitchFamily="2" charset="0"/>
              </a:rPr>
              <a:t> for å kjenne seg klar til å ha sex med </a:t>
            </a:r>
            <a:r>
              <a:rPr lang="nb-NO" dirty="0" err="1">
                <a:solidFill>
                  <a:schemeClr val="accent5"/>
                </a:solidFill>
                <a:latin typeface="Josefin Sans" pitchFamily="2" charset="0"/>
              </a:rPr>
              <a:t>nokon</a:t>
            </a:r>
            <a:r>
              <a:rPr lang="nb-NO" dirty="0">
                <a:solidFill>
                  <a:schemeClr val="accent5"/>
                </a:solidFill>
                <a:latin typeface="Josefin Sans" pitchFamily="2" charset="0"/>
              </a:rPr>
              <a:t>. </a:t>
            </a:r>
          </a:p>
          <a:p>
            <a:r>
              <a:rPr lang="nb-NO" dirty="0">
                <a:solidFill>
                  <a:schemeClr val="accent5"/>
                </a:solidFill>
                <a:latin typeface="Josefin Sans" pitchFamily="2" charset="0"/>
              </a:rPr>
              <a:t>Legg korta i prioritert rekkefølge, i </a:t>
            </a:r>
            <a:r>
              <a:rPr lang="nb-NO" dirty="0" err="1">
                <a:solidFill>
                  <a:schemeClr val="accent5"/>
                </a:solidFill>
                <a:latin typeface="Josefin Sans" pitchFamily="2" charset="0"/>
              </a:rPr>
              <a:t>ein</a:t>
            </a:r>
            <a:r>
              <a:rPr lang="nb-NO" dirty="0">
                <a:solidFill>
                  <a:schemeClr val="accent5"/>
                </a:solidFill>
                <a:latin typeface="Josefin Sans" pitchFamily="2" charset="0"/>
              </a:rPr>
              <a:t> pyramide, med det </a:t>
            </a:r>
            <a:r>
              <a:rPr lang="nb-NO" dirty="0" err="1">
                <a:solidFill>
                  <a:schemeClr val="accent5"/>
                </a:solidFill>
                <a:latin typeface="Josefin Sans" pitchFamily="2" charset="0"/>
              </a:rPr>
              <a:t>viktigaste</a:t>
            </a:r>
            <a:r>
              <a:rPr lang="nb-NO" dirty="0">
                <a:solidFill>
                  <a:schemeClr val="accent5"/>
                </a:solidFill>
                <a:latin typeface="Josefin Sans" pitchFamily="2" charset="0"/>
              </a:rPr>
              <a:t> </a:t>
            </a:r>
            <a:r>
              <a:rPr lang="nb-NO" dirty="0" err="1">
                <a:solidFill>
                  <a:schemeClr val="accent5"/>
                </a:solidFill>
                <a:latin typeface="Josefin Sans" pitchFamily="2" charset="0"/>
              </a:rPr>
              <a:t>øvst</a:t>
            </a:r>
            <a:r>
              <a:rPr lang="nb-NO" dirty="0">
                <a:solidFill>
                  <a:schemeClr val="accent5"/>
                </a:solidFill>
                <a:latin typeface="Josefin Sans" pitchFamily="2" charset="0"/>
              </a:rPr>
              <a:t> og </a:t>
            </a:r>
            <a:r>
              <a:rPr lang="nb-NO" dirty="0" err="1">
                <a:solidFill>
                  <a:schemeClr val="accent5"/>
                </a:solidFill>
                <a:latin typeface="Josefin Sans" pitchFamily="2" charset="0"/>
              </a:rPr>
              <a:t>dei</a:t>
            </a:r>
            <a:r>
              <a:rPr lang="nb-NO" dirty="0">
                <a:solidFill>
                  <a:schemeClr val="accent5"/>
                </a:solidFill>
                <a:latin typeface="Josefin Sans" pitchFamily="2" charset="0"/>
              </a:rPr>
              <a:t> minst viktige </a:t>
            </a:r>
            <a:r>
              <a:rPr lang="nb-NO" dirty="0" err="1">
                <a:solidFill>
                  <a:schemeClr val="accent5"/>
                </a:solidFill>
                <a:latin typeface="Josefin Sans" pitchFamily="2" charset="0"/>
              </a:rPr>
              <a:t>nedst</a:t>
            </a:r>
            <a:r>
              <a:rPr lang="nb-NO" dirty="0">
                <a:solidFill>
                  <a:schemeClr val="accent5"/>
                </a:solidFill>
                <a:latin typeface="Josefin Sans" pitchFamily="2" charset="0"/>
              </a:rPr>
              <a:t>. </a:t>
            </a:r>
          </a:p>
          <a:p>
            <a:r>
              <a:rPr lang="nb-NO" dirty="0">
                <a:solidFill>
                  <a:schemeClr val="accent5"/>
                </a:solidFill>
                <a:latin typeface="Josefin Sans" pitchFamily="2" charset="0"/>
              </a:rPr>
              <a:t>Presenter pyramiden for klassen.</a:t>
            </a: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6"/>
          <a:stretch>
            <a:fillRect/>
          </a:stretch>
        </p:blipFill>
        <p:spPr>
          <a:xfrm>
            <a:off x="9860766" y="424101"/>
            <a:ext cx="780091" cy="463178"/>
          </a:xfrm>
          <a:prstGeom prst="rect">
            <a:avLst/>
          </a:prstGeom>
        </p:spPr>
      </p:pic>
      <p:pic>
        <p:nvPicPr>
          <p:cNvPr id="10" name="Bilde 9">
            <a:extLst>
              <a:ext uri="{FF2B5EF4-FFF2-40B4-BE49-F238E27FC236}">
                <a16:creationId xmlns:a16="http://schemas.microsoft.com/office/drawing/2014/main" id="{D963F930-8DE6-46FB-8762-7942A32DCEC6}"/>
              </a:ext>
            </a:extLst>
          </p:cNvPr>
          <p:cNvPicPr>
            <a:picLocks noChangeAspect="1"/>
          </p:cNvPicPr>
          <p:nvPr/>
        </p:nvPicPr>
        <p:blipFill>
          <a:blip r:embed="rId7"/>
          <a:stretch>
            <a:fillRect/>
          </a:stretch>
        </p:blipFill>
        <p:spPr>
          <a:xfrm>
            <a:off x="7904713" y="4466953"/>
            <a:ext cx="3842279" cy="2197094"/>
          </a:xfrm>
          <a:prstGeom prst="rect">
            <a:avLst/>
          </a:prstGeom>
        </p:spPr>
      </p:pic>
    </p:spTree>
    <p:extLst>
      <p:ext uri="{BB962C8B-B14F-4D97-AF65-F5344CB8AC3E}">
        <p14:creationId xmlns:p14="http://schemas.microsoft.com/office/powerpoint/2010/main" val="3533664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329988" y="320793"/>
            <a:ext cx="6909284" cy="720488"/>
          </a:xfrm>
        </p:spPr>
        <p:txBody>
          <a:bodyPr anchor="t">
            <a:noAutofit/>
          </a:bodyPr>
          <a:lstStyle/>
          <a:p>
            <a:r>
              <a:rPr lang="nb-NO" sz="6600" dirty="0">
                <a:solidFill>
                  <a:schemeClr val="bg1"/>
                </a:solidFill>
                <a:latin typeface="Josefin Sans" pitchFamily="2" charset="0"/>
                <a:cs typeface="Calibri" panose="020F0502020204030204" pitchFamily="34" charset="0"/>
              </a:rPr>
              <a:t>Oppsummering</a:t>
            </a:r>
            <a:endParaRPr lang="en-NO" sz="66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a:solidFill>
                  <a:schemeClr val="accent5"/>
                </a:solidFill>
                <a:latin typeface="Josefin Sans" pitchFamily="2" charset="0"/>
              </a:rPr>
              <a:t>Var det </a:t>
            </a:r>
            <a:r>
              <a:rPr lang="nb-NO" dirty="0" err="1">
                <a:solidFill>
                  <a:schemeClr val="accent5"/>
                </a:solidFill>
                <a:latin typeface="Josefin Sans" pitchFamily="2" charset="0"/>
              </a:rPr>
              <a:t>vanskeleg</a:t>
            </a:r>
            <a:r>
              <a:rPr lang="nb-NO" dirty="0">
                <a:solidFill>
                  <a:schemeClr val="accent5"/>
                </a:solidFill>
                <a:latin typeface="Josefin Sans" pitchFamily="2" charset="0"/>
              </a:rPr>
              <a:t> å </a:t>
            </a:r>
            <a:r>
              <a:rPr lang="nb-NO" dirty="0" err="1">
                <a:solidFill>
                  <a:schemeClr val="accent5"/>
                </a:solidFill>
                <a:latin typeface="Josefin Sans" pitchFamily="2" charset="0"/>
              </a:rPr>
              <a:t>velje</a:t>
            </a:r>
            <a:r>
              <a:rPr lang="nb-NO" dirty="0">
                <a:solidFill>
                  <a:schemeClr val="accent5"/>
                </a:solidFill>
                <a:latin typeface="Josefin Sans" pitchFamily="2" charset="0"/>
              </a:rPr>
              <a:t> kva for kort som skulle på toppen?</a:t>
            </a:r>
          </a:p>
          <a:p>
            <a:r>
              <a:rPr lang="nb-NO" dirty="0">
                <a:solidFill>
                  <a:schemeClr val="accent5"/>
                </a:solidFill>
                <a:latin typeface="Josefin Sans" pitchFamily="2" charset="0"/>
              </a:rPr>
              <a:t>Det er mange </a:t>
            </a:r>
            <a:r>
              <a:rPr lang="nb-NO" dirty="0" err="1">
                <a:solidFill>
                  <a:schemeClr val="accent5"/>
                </a:solidFill>
                <a:latin typeface="Josefin Sans" pitchFamily="2" charset="0"/>
              </a:rPr>
              <a:t>faktorar</a:t>
            </a:r>
            <a:r>
              <a:rPr lang="nb-NO" dirty="0">
                <a:solidFill>
                  <a:schemeClr val="accent5"/>
                </a:solidFill>
                <a:latin typeface="Josefin Sans" pitchFamily="2" charset="0"/>
              </a:rPr>
              <a:t> som </a:t>
            </a:r>
            <a:r>
              <a:rPr lang="nb-NO" dirty="0" err="1">
                <a:solidFill>
                  <a:schemeClr val="accent5"/>
                </a:solidFill>
                <a:latin typeface="Josefin Sans" pitchFamily="2" charset="0"/>
              </a:rPr>
              <a:t>avgjer</a:t>
            </a:r>
            <a:r>
              <a:rPr lang="nb-NO" dirty="0">
                <a:solidFill>
                  <a:schemeClr val="accent5"/>
                </a:solidFill>
                <a:latin typeface="Josefin Sans" pitchFamily="2" charset="0"/>
              </a:rPr>
              <a:t> når vi er klare for å ha sex!</a:t>
            </a:r>
          </a:p>
          <a:p>
            <a:r>
              <a:rPr lang="nb-NO" dirty="0">
                <a:solidFill>
                  <a:schemeClr val="accent5"/>
                </a:solidFill>
                <a:latin typeface="Josefin Sans" pitchFamily="2" charset="0"/>
              </a:rPr>
              <a:t>Det er viktig å lytte til eigne kjensler for å finne ut om </a:t>
            </a:r>
            <a:r>
              <a:rPr lang="nb-NO" dirty="0" err="1">
                <a:solidFill>
                  <a:schemeClr val="accent5"/>
                </a:solidFill>
                <a:latin typeface="Josefin Sans" pitchFamily="2" charset="0"/>
              </a:rPr>
              <a:t>ein</a:t>
            </a:r>
            <a:r>
              <a:rPr lang="nb-NO" dirty="0">
                <a:solidFill>
                  <a:schemeClr val="accent5"/>
                </a:solidFill>
                <a:latin typeface="Josefin Sans" pitchFamily="2" charset="0"/>
              </a:rPr>
              <a:t> er komfortabel i situasjonen eller </a:t>
            </a:r>
            <a:r>
              <a:rPr lang="nb-NO" dirty="0" err="1">
                <a:solidFill>
                  <a:schemeClr val="accent5"/>
                </a:solidFill>
                <a:latin typeface="Josefin Sans" pitchFamily="2" charset="0"/>
              </a:rPr>
              <a:t>ikkje</a:t>
            </a:r>
            <a:r>
              <a:rPr lang="nb-NO" dirty="0">
                <a:solidFill>
                  <a:schemeClr val="accent5"/>
                </a:solidFill>
                <a:latin typeface="Josefin Sans" pitchFamily="2" charset="0"/>
              </a:rPr>
              <a:t>.</a:t>
            </a:r>
          </a:p>
          <a:p>
            <a:r>
              <a:rPr lang="nb-NO" dirty="0">
                <a:solidFill>
                  <a:schemeClr val="accent5"/>
                </a:solidFill>
                <a:latin typeface="Josefin Sans" pitchFamily="2" charset="0"/>
              </a:rPr>
              <a:t>Dersom vi </a:t>
            </a:r>
            <a:r>
              <a:rPr lang="nb-NO" dirty="0" err="1">
                <a:solidFill>
                  <a:schemeClr val="accent5"/>
                </a:solidFill>
                <a:latin typeface="Josefin Sans" pitchFamily="2" charset="0"/>
              </a:rPr>
              <a:t>merkar</a:t>
            </a:r>
            <a:r>
              <a:rPr lang="nb-NO" dirty="0">
                <a:solidFill>
                  <a:schemeClr val="accent5"/>
                </a:solidFill>
                <a:latin typeface="Josefin Sans" pitchFamily="2" charset="0"/>
              </a:rPr>
              <a:t> at det </a:t>
            </a:r>
            <a:r>
              <a:rPr lang="nb-NO" dirty="0" err="1">
                <a:solidFill>
                  <a:schemeClr val="accent5"/>
                </a:solidFill>
                <a:latin typeface="Josefin Sans" pitchFamily="2" charset="0"/>
              </a:rPr>
              <a:t>ikkje</a:t>
            </a:r>
            <a:r>
              <a:rPr lang="nb-NO" dirty="0">
                <a:solidFill>
                  <a:schemeClr val="accent5"/>
                </a:solidFill>
                <a:latin typeface="Josefin Sans" pitchFamily="2" charset="0"/>
              </a:rPr>
              <a:t> </a:t>
            </a:r>
            <a:r>
              <a:rPr lang="nb-NO" dirty="0" err="1">
                <a:solidFill>
                  <a:schemeClr val="accent5"/>
                </a:solidFill>
                <a:latin typeface="Josefin Sans" pitchFamily="2" charset="0"/>
              </a:rPr>
              <a:t>kjennest</a:t>
            </a:r>
            <a:r>
              <a:rPr lang="nb-NO" dirty="0">
                <a:solidFill>
                  <a:schemeClr val="accent5"/>
                </a:solidFill>
                <a:latin typeface="Josefin Sans" pitchFamily="2" charset="0"/>
              </a:rPr>
              <a:t> rett ut, er det </a:t>
            </a:r>
            <a:r>
              <a:rPr lang="nb-NO" u="sng" dirty="0">
                <a:solidFill>
                  <a:schemeClr val="accent5"/>
                </a:solidFill>
                <a:latin typeface="Josefin Sans" pitchFamily="2" charset="0"/>
              </a:rPr>
              <a:t>alltid</a:t>
            </a:r>
            <a:r>
              <a:rPr lang="nb-NO" dirty="0">
                <a:solidFill>
                  <a:schemeClr val="accent5"/>
                </a:solidFill>
                <a:latin typeface="Josefin Sans" pitchFamily="2" charset="0"/>
              </a:rPr>
              <a:t> lov til å stoppe.</a:t>
            </a:r>
          </a:p>
          <a:p>
            <a:r>
              <a:rPr lang="nb-NO" dirty="0">
                <a:solidFill>
                  <a:schemeClr val="accent5"/>
                </a:solidFill>
                <a:latin typeface="Josefin Sans" pitchFamily="2" charset="0"/>
              </a:rPr>
              <a:t>Det er også viktig å </a:t>
            </a:r>
            <a:r>
              <a:rPr lang="nb-NO" dirty="0" err="1">
                <a:solidFill>
                  <a:schemeClr val="accent5"/>
                </a:solidFill>
                <a:latin typeface="Josefin Sans" pitchFamily="2" charset="0"/>
              </a:rPr>
              <a:t>vere</a:t>
            </a:r>
            <a:r>
              <a:rPr lang="nb-NO" dirty="0">
                <a:solidFill>
                  <a:schemeClr val="accent5"/>
                </a:solidFill>
                <a:latin typeface="Josefin Sans" pitchFamily="2" charset="0"/>
              </a:rPr>
              <a:t> merksam på om den du har sex med, er klar for det. </a:t>
            </a:r>
            <a:r>
              <a:rPr lang="nb-NO" dirty="0" err="1">
                <a:solidFill>
                  <a:schemeClr val="accent5"/>
                </a:solidFill>
                <a:latin typeface="Josefin Sans" pitchFamily="2" charset="0"/>
              </a:rPr>
              <a:t>Korleis</a:t>
            </a:r>
            <a:r>
              <a:rPr lang="nb-NO" dirty="0">
                <a:solidFill>
                  <a:schemeClr val="accent5"/>
                </a:solidFill>
                <a:latin typeface="Josefin Sans" pitchFamily="2" charset="0"/>
              </a:rPr>
              <a:t> kan du finne ut det?</a:t>
            </a: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6"/>
          <a:stretch>
            <a:fillRect/>
          </a:stretch>
        </p:blipFill>
        <p:spPr>
          <a:xfrm>
            <a:off x="9860766" y="424101"/>
            <a:ext cx="780091" cy="463178"/>
          </a:xfrm>
          <a:prstGeom prst="rect">
            <a:avLst/>
          </a:prstGeom>
        </p:spPr>
      </p:pic>
    </p:spTree>
    <p:extLst>
      <p:ext uri="{BB962C8B-B14F-4D97-AF65-F5344CB8AC3E}">
        <p14:creationId xmlns:p14="http://schemas.microsoft.com/office/powerpoint/2010/main" val="10555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38F43259-19E5-4978-B0B5-83D092D856B8}"/>
              </a:ext>
            </a:extLst>
          </p:cNvPr>
          <p:cNvSpPr txBox="1">
            <a:spLocks/>
          </p:cNvSpPr>
          <p:nvPr/>
        </p:nvSpPr>
        <p:spPr>
          <a:xfrm>
            <a:off x="820170" y="3037738"/>
            <a:ext cx="4891088" cy="78252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accent6"/>
                </a:solidFill>
                <a:latin typeface="Josefin Sans" pitchFamily="2" charset="0"/>
              </a:rPr>
              <a:t>KROPPSPRESS</a:t>
            </a:r>
            <a:endParaRPr lang="nb-NO" b="1" dirty="0">
              <a:solidFill>
                <a:schemeClr val="accent6"/>
              </a:solidFill>
              <a:latin typeface="Josefin Sans" pitchFamily="2" charset="0"/>
            </a:endParaRPr>
          </a:p>
        </p:txBody>
      </p:sp>
      <p:pic>
        <p:nvPicPr>
          <p:cNvPr id="3" name="Bilde 2">
            <a:extLst>
              <a:ext uri="{FF2B5EF4-FFF2-40B4-BE49-F238E27FC236}">
                <a16:creationId xmlns:a16="http://schemas.microsoft.com/office/drawing/2014/main" id="{C9D10A3E-34C0-42B4-BF18-EDDB15FB0F8A}"/>
              </a:ext>
            </a:extLst>
          </p:cNvPr>
          <p:cNvPicPr>
            <a:picLocks noChangeAspect="1"/>
          </p:cNvPicPr>
          <p:nvPr/>
        </p:nvPicPr>
        <p:blipFill>
          <a:blip r:embed="rId5"/>
          <a:stretch>
            <a:fillRect/>
          </a:stretch>
        </p:blipFill>
        <p:spPr>
          <a:xfrm>
            <a:off x="7895506" y="240945"/>
            <a:ext cx="4463515" cy="6313714"/>
          </a:xfrm>
          <a:prstGeom prst="rect">
            <a:avLst/>
          </a:prstGeom>
        </p:spPr>
      </p:pic>
      <p:pic>
        <p:nvPicPr>
          <p:cNvPr id="7" name="Picture 14">
            <a:extLst>
              <a:ext uri="{FF2B5EF4-FFF2-40B4-BE49-F238E27FC236}">
                <a16:creationId xmlns:a16="http://schemas.microsoft.com/office/drawing/2014/main" id="{21A7D3D8-EE8E-414A-8E8E-2049BDA59EA3}"/>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46414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Kva er kroppspress?</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Del klassen opp i grupper. Diskuter i gruppene:</a:t>
            </a:r>
          </a:p>
          <a:p>
            <a:pPr lvl="1"/>
            <a:r>
              <a:rPr lang="nb-NO" sz="3200" dirty="0">
                <a:solidFill>
                  <a:schemeClr val="accent5"/>
                </a:solidFill>
                <a:latin typeface="Josefin Sans" pitchFamily="2" charset="0"/>
              </a:rPr>
              <a:t>Kva er kroppspress?</a:t>
            </a:r>
          </a:p>
          <a:p>
            <a:pPr lvl="1"/>
            <a:r>
              <a:rPr lang="nb-NO" sz="3200" dirty="0" err="1">
                <a:solidFill>
                  <a:schemeClr val="accent5"/>
                </a:solidFill>
                <a:latin typeface="Josefin Sans" pitchFamily="2" charset="0"/>
              </a:rPr>
              <a:t>Korleis</a:t>
            </a:r>
            <a:r>
              <a:rPr lang="nb-NO" sz="3200" dirty="0">
                <a:solidFill>
                  <a:schemeClr val="accent5"/>
                </a:solidFill>
                <a:latin typeface="Josefin Sans" pitchFamily="2" charset="0"/>
              </a:rPr>
              <a:t> trur de kroppspress kan </a:t>
            </a:r>
            <a:r>
              <a:rPr lang="nb-NO" sz="3200" dirty="0" err="1">
                <a:solidFill>
                  <a:schemeClr val="accent5"/>
                </a:solidFill>
                <a:latin typeface="Josefin Sans" pitchFamily="2" charset="0"/>
              </a:rPr>
              <a:t>kjennast</a:t>
            </a:r>
            <a:r>
              <a:rPr lang="nb-NO" sz="3200" dirty="0">
                <a:solidFill>
                  <a:schemeClr val="accent5"/>
                </a:solidFill>
                <a:latin typeface="Josefin Sans" pitchFamily="2" charset="0"/>
              </a:rPr>
              <a:t>?</a:t>
            </a:r>
          </a:p>
          <a:p>
            <a:pPr lvl="1"/>
            <a:endParaRPr lang="nb-NO" sz="3200" dirty="0">
              <a:solidFill>
                <a:schemeClr val="accent5"/>
              </a:solidFill>
              <a:latin typeface="Josefin Sans" pitchFamily="2" charset="0"/>
            </a:endParaRPr>
          </a:p>
          <a:p>
            <a:pPr marL="457200" lvl="1" indent="0">
              <a:buNone/>
            </a:pPr>
            <a:endParaRPr lang="nb-NO" sz="3200" dirty="0">
              <a:solidFill>
                <a:schemeClr val="accent5"/>
              </a:solidFill>
              <a:latin typeface="Josefin Sans" pitchFamily="2" charset="0"/>
            </a:endParaRPr>
          </a:p>
          <a:p>
            <a:r>
              <a:rPr lang="nb-NO" sz="3600" dirty="0">
                <a:solidFill>
                  <a:schemeClr val="accent5"/>
                </a:solidFill>
                <a:latin typeface="Josefin Sans" pitchFamily="2" charset="0"/>
              </a:rPr>
              <a:t>Felles oppsummering: Finn fram til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definisjon!</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88542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Korleis</a:t>
            </a:r>
            <a:r>
              <a:rPr lang="nb-NO" sz="4000" dirty="0">
                <a:solidFill>
                  <a:schemeClr val="bg1"/>
                </a:solidFill>
                <a:latin typeface="Josefin Sans" pitchFamily="2" charset="0"/>
                <a:cs typeface="Calibri" panose="020F0502020204030204" pitchFamily="34" charset="0"/>
              </a:rPr>
              <a:t> snakke om sex?</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Seksualitet er </a:t>
            </a:r>
            <a:r>
              <a:rPr lang="nb-NO" dirty="0" err="1">
                <a:solidFill>
                  <a:schemeClr val="accent5"/>
                </a:solidFill>
                <a:latin typeface="Josefin Sans" pitchFamily="2" charset="0"/>
              </a:rPr>
              <a:t>eit</a:t>
            </a:r>
            <a:r>
              <a:rPr lang="nb-NO" dirty="0">
                <a:solidFill>
                  <a:schemeClr val="accent5"/>
                </a:solidFill>
                <a:latin typeface="Josefin Sans" pitchFamily="2" charset="0"/>
              </a:rPr>
              <a:t> tema vi kanskje </a:t>
            </a:r>
            <a:r>
              <a:rPr lang="nb-NO" dirty="0" err="1">
                <a:solidFill>
                  <a:schemeClr val="accent5"/>
                </a:solidFill>
                <a:latin typeface="Josefin Sans" pitchFamily="2" charset="0"/>
              </a:rPr>
              <a:t>ikkje</a:t>
            </a:r>
            <a:r>
              <a:rPr lang="nb-NO" dirty="0">
                <a:solidFill>
                  <a:schemeClr val="accent5"/>
                </a:solidFill>
                <a:latin typeface="Josefin Sans" pitchFamily="2" charset="0"/>
              </a:rPr>
              <a:t> </a:t>
            </a:r>
            <a:r>
              <a:rPr lang="nb-NO" dirty="0" err="1">
                <a:solidFill>
                  <a:schemeClr val="accent5"/>
                </a:solidFill>
                <a:latin typeface="Josefin Sans" pitchFamily="2" charset="0"/>
              </a:rPr>
              <a:t>snakkar</a:t>
            </a:r>
            <a:r>
              <a:rPr lang="nb-NO" dirty="0">
                <a:solidFill>
                  <a:schemeClr val="accent5"/>
                </a:solidFill>
                <a:latin typeface="Josefin Sans" pitchFamily="2" charset="0"/>
              </a:rPr>
              <a:t> så ofte om.</a:t>
            </a:r>
          </a:p>
          <a:p>
            <a:r>
              <a:rPr lang="nb-NO" dirty="0" err="1">
                <a:solidFill>
                  <a:schemeClr val="accent5"/>
                </a:solidFill>
                <a:latin typeface="Josefin Sans" pitchFamily="2" charset="0"/>
              </a:rPr>
              <a:t>Kvifor</a:t>
            </a:r>
            <a:r>
              <a:rPr lang="nb-NO" dirty="0">
                <a:solidFill>
                  <a:schemeClr val="accent5"/>
                </a:solidFill>
                <a:latin typeface="Josefin Sans" pitchFamily="2" charset="0"/>
              </a:rPr>
              <a:t> trur de det er </a:t>
            </a:r>
            <a:r>
              <a:rPr lang="nb-NO" dirty="0" err="1">
                <a:solidFill>
                  <a:schemeClr val="accent5"/>
                </a:solidFill>
                <a:latin typeface="Josefin Sans" pitchFamily="2" charset="0"/>
              </a:rPr>
              <a:t>vanskeleg</a:t>
            </a:r>
            <a:r>
              <a:rPr lang="nb-NO" dirty="0">
                <a:solidFill>
                  <a:schemeClr val="accent5"/>
                </a:solidFill>
                <a:latin typeface="Josefin Sans" pitchFamily="2" charset="0"/>
              </a:rPr>
              <a:t> å snakke om?</a:t>
            </a:r>
          </a:p>
          <a:p>
            <a:r>
              <a:rPr lang="nb-NO" dirty="0">
                <a:solidFill>
                  <a:schemeClr val="accent5"/>
                </a:solidFill>
                <a:latin typeface="Josefin Sans" pitchFamily="2" charset="0"/>
              </a:rPr>
              <a:t>Det kan </a:t>
            </a:r>
            <a:r>
              <a:rPr lang="nb-NO" dirty="0" err="1">
                <a:solidFill>
                  <a:schemeClr val="accent5"/>
                </a:solidFill>
                <a:latin typeface="Josefin Sans" pitchFamily="2" charset="0"/>
              </a:rPr>
              <a:t>vere</a:t>
            </a:r>
            <a:r>
              <a:rPr lang="nb-NO" dirty="0">
                <a:solidFill>
                  <a:schemeClr val="accent5"/>
                </a:solidFill>
                <a:latin typeface="Josefin Sans" pitchFamily="2" charset="0"/>
              </a:rPr>
              <a:t> fint å vite at den beste måten å snakke om seksualitet på er å snakke generelt, og ikke ut </a:t>
            </a:r>
            <a:r>
              <a:rPr lang="nb-NO" dirty="0" err="1">
                <a:solidFill>
                  <a:schemeClr val="accent5"/>
                </a:solidFill>
                <a:latin typeface="Josefin Sans" pitchFamily="2" charset="0"/>
              </a:rPr>
              <a:t>frå</a:t>
            </a:r>
            <a:r>
              <a:rPr lang="nb-NO" dirty="0">
                <a:solidFill>
                  <a:schemeClr val="accent5"/>
                </a:solidFill>
                <a:latin typeface="Josefin Sans" pitchFamily="2" charset="0"/>
              </a:rPr>
              <a:t> </a:t>
            </a:r>
            <a:r>
              <a:rPr lang="nb-NO" dirty="0" err="1">
                <a:solidFill>
                  <a:schemeClr val="accent5"/>
                </a:solidFill>
                <a:latin typeface="Josefin Sans" pitchFamily="2" charset="0"/>
              </a:rPr>
              <a:t>personlege</a:t>
            </a:r>
            <a:r>
              <a:rPr lang="nb-NO" dirty="0">
                <a:solidFill>
                  <a:schemeClr val="accent5"/>
                </a:solidFill>
                <a:latin typeface="Josefin Sans" pitchFamily="2" charset="0"/>
              </a:rPr>
              <a:t> </a:t>
            </a:r>
            <a:r>
              <a:rPr lang="nb-NO" dirty="0" err="1">
                <a:solidFill>
                  <a:schemeClr val="accent5"/>
                </a:solidFill>
                <a:latin typeface="Josefin Sans" pitchFamily="2" charset="0"/>
              </a:rPr>
              <a:t>erfaringar</a:t>
            </a:r>
            <a:r>
              <a:rPr lang="nb-NO" dirty="0">
                <a:solidFill>
                  <a:schemeClr val="accent5"/>
                </a:solidFill>
                <a:latin typeface="Josefin Sans" pitchFamily="2" charset="0"/>
              </a:rPr>
              <a:t>.</a:t>
            </a:r>
          </a:p>
          <a:p>
            <a:r>
              <a:rPr lang="nb-NO" dirty="0">
                <a:solidFill>
                  <a:schemeClr val="accent5"/>
                </a:solidFill>
                <a:latin typeface="Josefin Sans" pitchFamily="2" charset="0"/>
              </a:rPr>
              <a:t>Det kan også </a:t>
            </a:r>
            <a:r>
              <a:rPr lang="nb-NO" dirty="0" err="1">
                <a:solidFill>
                  <a:schemeClr val="accent5"/>
                </a:solidFill>
                <a:latin typeface="Josefin Sans" pitchFamily="2" charset="0"/>
              </a:rPr>
              <a:t>vere</a:t>
            </a:r>
            <a:r>
              <a:rPr lang="nb-NO" dirty="0">
                <a:solidFill>
                  <a:schemeClr val="accent5"/>
                </a:solidFill>
                <a:latin typeface="Josefin Sans" pitchFamily="2" charset="0"/>
              </a:rPr>
              <a:t> lurt å lage </a:t>
            </a:r>
            <a:r>
              <a:rPr lang="nb-NO" dirty="0" err="1">
                <a:solidFill>
                  <a:schemeClr val="accent5"/>
                </a:solidFill>
                <a:latin typeface="Josefin Sans" pitchFamily="2" charset="0"/>
              </a:rPr>
              <a:t>nokre</a:t>
            </a:r>
            <a:r>
              <a:rPr lang="nb-NO" dirty="0">
                <a:solidFill>
                  <a:schemeClr val="accent5"/>
                </a:solidFill>
                <a:latin typeface="Josefin Sans" pitchFamily="2" charset="0"/>
              </a:rPr>
              <a:t> felles </a:t>
            </a:r>
            <a:r>
              <a:rPr lang="nb-NO" dirty="0" err="1">
                <a:solidFill>
                  <a:schemeClr val="accent5"/>
                </a:solidFill>
                <a:latin typeface="Josefin Sans" pitchFamily="2" charset="0"/>
              </a:rPr>
              <a:t>køyrereglar</a:t>
            </a:r>
            <a:r>
              <a:rPr lang="nb-NO" dirty="0">
                <a:solidFill>
                  <a:schemeClr val="accent5"/>
                </a:solidFill>
                <a:latin typeface="Josefin Sans" pitchFamily="2" charset="0"/>
              </a:rPr>
              <a:t>.</a:t>
            </a:r>
          </a:p>
          <a:p>
            <a:r>
              <a:rPr lang="nb-NO" dirty="0">
                <a:solidFill>
                  <a:schemeClr val="accent5"/>
                </a:solidFill>
                <a:latin typeface="Josefin Sans" pitchFamily="2" charset="0"/>
              </a:rPr>
              <a:t>Mobbing er aldri lov!</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210602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F18FA3-6F03-4A48-82A5-250D1F6D0E5B}"/>
              </a:ext>
            </a:extLst>
          </p:cNvPr>
          <p:cNvPicPr>
            <a:picLocks noChangeAspect="1"/>
          </p:cNvPicPr>
          <p:nvPr/>
        </p:nvPicPr>
        <p:blipFill>
          <a:blip r:embed="rId3"/>
          <a:stretch>
            <a:fillRect/>
          </a:stretch>
        </p:blipFill>
        <p:spPr>
          <a:xfrm>
            <a:off x="4900144" y="-45000"/>
            <a:ext cx="10685610"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4">
            <a:extLst>
              <a:ext uri="{FF2B5EF4-FFF2-40B4-BE49-F238E27FC236}">
                <a16:creationId xmlns:a16="http://schemas.microsoft.com/office/drawing/2014/main" id="{2F58DA44-7D82-435A-A2A6-D19F480983A0}"/>
              </a:ext>
            </a:extLst>
          </p:cNvPr>
          <p:cNvPicPr>
            <a:picLocks noChangeAspect="1"/>
          </p:cNvPicPr>
          <p:nvPr/>
        </p:nvPicPr>
        <p:blipFill>
          <a:blip r:embed="rId6"/>
          <a:stretch>
            <a:fillRect/>
          </a:stretch>
        </p:blipFill>
        <p:spPr>
          <a:xfrm>
            <a:off x="10180586" y="384514"/>
            <a:ext cx="456798" cy="529886"/>
          </a:xfrm>
          <a:prstGeom prst="rect">
            <a:avLst/>
          </a:prstGeom>
        </p:spPr>
      </p:pic>
      <p:sp>
        <p:nvSpPr>
          <p:cNvPr id="5" name="Tittel 1">
            <a:extLst>
              <a:ext uri="{FF2B5EF4-FFF2-40B4-BE49-F238E27FC236}">
                <a16:creationId xmlns:a16="http://schemas.microsoft.com/office/drawing/2014/main" id="{DFC15C75-52DF-4884-8133-D51699F69C80}"/>
              </a:ext>
            </a:extLst>
          </p:cNvPr>
          <p:cNvSpPr txBox="1">
            <a:spLocks/>
          </p:cNvSpPr>
          <p:nvPr/>
        </p:nvSpPr>
        <p:spPr>
          <a:xfrm>
            <a:off x="838200" y="365126"/>
            <a:ext cx="4386943" cy="11180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accent6"/>
                </a:solidFill>
                <a:latin typeface="Josefin Sans" pitchFamily="2" charset="0"/>
              </a:rPr>
              <a:t>Dokumentar!</a:t>
            </a:r>
            <a:endParaRPr lang="nb-NO" b="1" dirty="0">
              <a:solidFill>
                <a:schemeClr val="accent6"/>
              </a:solidFill>
              <a:latin typeface="Josefin Sans" pitchFamily="2" charset="0"/>
            </a:endParaRPr>
          </a:p>
        </p:txBody>
      </p:sp>
      <p:sp>
        <p:nvSpPr>
          <p:cNvPr id="7" name="Plassholder for innhold 2">
            <a:extLst>
              <a:ext uri="{FF2B5EF4-FFF2-40B4-BE49-F238E27FC236}">
                <a16:creationId xmlns:a16="http://schemas.microsoft.com/office/drawing/2014/main" id="{F4A90C64-6620-4BF3-9610-804A01157307}"/>
              </a:ext>
            </a:extLst>
          </p:cNvPr>
          <p:cNvSpPr txBox="1">
            <a:spLocks/>
          </p:cNvSpPr>
          <p:nvPr/>
        </p:nvSpPr>
        <p:spPr>
          <a:xfrm>
            <a:off x="261258" y="1992584"/>
            <a:ext cx="5421085" cy="4168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200" dirty="0">
                <a:solidFill>
                  <a:schemeClr val="accent6"/>
                </a:solidFill>
                <a:latin typeface="Josefin Sans" pitchFamily="2" charset="0"/>
              </a:rPr>
              <a:t>Mens de ser dokumentaren, skal de skrive ned </a:t>
            </a:r>
            <a:r>
              <a:rPr lang="nb-NO" sz="3200" dirty="0" err="1">
                <a:solidFill>
                  <a:schemeClr val="accent6"/>
                </a:solidFill>
                <a:latin typeface="Josefin Sans" pitchFamily="2" charset="0"/>
              </a:rPr>
              <a:t>dei</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tankane</a:t>
            </a:r>
            <a:r>
              <a:rPr lang="nb-NO" sz="3200" dirty="0">
                <a:solidFill>
                  <a:schemeClr val="accent6"/>
                </a:solidFill>
                <a:latin typeface="Josefin Sans" pitchFamily="2" charset="0"/>
              </a:rPr>
              <a:t> og kjenslene </a:t>
            </a:r>
            <a:r>
              <a:rPr lang="nb-NO" sz="3200" dirty="0" err="1">
                <a:solidFill>
                  <a:schemeClr val="accent6"/>
                </a:solidFill>
                <a:latin typeface="Josefin Sans" pitchFamily="2" charset="0"/>
              </a:rPr>
              <a:t>elevane</a:t>
            </a:r>
            <a:r>
              <a:rPr lang="nb-NO" sz="3200" dirty="0">
                <a:solidFill>
                  <a:schemeClr val="accent6"/>
                </a:solidFill>
                <a:latin typeface="Josefin Sans" pitchFamily="2" charset="0"/>
              </a:rPr>
              <a:t> i filmen har om kroppen sin. </a:t>
            </a:r>
          </a:p>
        </p:txBody>
      </p:sp>
    </p:spTree>
    <p:extLst>
      <p:ext uri="{BB962C8B-B14F-4D97-AF65-F5344CB8AC3E}">
        <p14:creationId xmlns:p14="http://schemas.microsoft.com/office/powerpoint/2010/main" val="82745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Skriv alle orda på tavla.</a:t>
            </a:r>
          </a:p>
          <a:p>
            <a:r>
              <a:rPr lang="nb-NO" sz="3600" dirty="0">
                <a:solidFill>
                  <a:schemeClr val="accent5"/>
                </a:solidFill>
                <a:latin typeface="Josefin Sans" pitchFamily="2" charset="0"/>
              </a:rPr>
              <a:t>Sjå på klassens definisjon på kroppspress. Kjenner </a:t>
            </a:r>
            <a:r>
              <a:rPr lang="nb-NO" sz="3600" dirty="0" err="1">
                <a:solidFill>
                  <a:schemeClr val="accent5"/>
                </a:solidFill>
                <a:latin typeface="Josefin Sans" pitchFamily="2" charset="0"/>
              </a:rPr>
              <a:t>elevane</a:t>
            </a:r>
            <a:r>
              <a:rPr lang="nb-NO" sz="3600" dirty="0">
                <a:solidFill>
                  <a:schemeClr val="accent5"/>
                </a:solidFill>
                <a:latin typeface="Josefin Sans" pitchFamily="2" charset="0"/>
              </a:rPr>
              <a:t> på filmen på kroppspress?</a:t>
            </a:r>
          </a:p>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trur de </a:t>
            </a:r>
            <a:r>
              <a:rPr lang="nb-NO" sz="3600" dirty="0" err="1">
                <a:solidFill>
                  <a:schemeClr val="accent5"/>
                </a:solidFill>
                <a:latin typeface="Josefin Sans" pitchFamily="2" charset="0"/>
              </a:rPr>
              <a:t>elevane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frå</a:t>
            </a:r>
            <a:r>
              <a:rPr lang="nb-NO" sz="3600" dirty="0">
                <a:solidFill>
                  <a:schemeClr val="accent5"/>
                </a:solidFill>
                <a:latin typeface="Josefin Sans" pitchFamily="2" charset="0"/>
              </a:rPr>
              <a:t> filmen har </a:t>
            </a:r>
            <a:r>
              <a:rPr lang="nb-NO" sz="3600" dirty="0" err="1">
                <a:solidFill>
                  <a:schemeClr val="accent5"/>
                </a:solidFill>
                <a:latin typeface="Josefin Sans" pitchFamily="2" charset="0"/>
              </a:rPr>
              <a:t>desse</a:t>
            </a:r>
            <a:r>
              <a:rPr lang="nb-NO" sz="3600" dirty="0">
                <a:solidFill>
                  <a:schemeClr val="accent5"/>
                </a:solidFill>
                <a:latin typeface="Josefin Sans" pitchFamily="2" charset="0"/>
              </a:rPr>
              <a:t> kjenslene og </a:t>
            </a:r>
            <a:r>
              <a:rPr lang="nb-NO" sz="3600" dirty="0" err="1">
                <a:solidFill>
                  <a:schemeClr val="accent5"/>
                </a:solidFill>
                <a:latin typeface="Josefin Sans" pitchFamily="2" charset="0"/>
              </a:rPr>
              <a:t>tankane</a:t>
            </a:r>
            <a:r>
              <a:rPr lang="nb-NO" sz="3600" dirty="0">
                <a:solidFill>
                  <a:schemeClr val="accent5"/>
                </a:solidFill>
                <a:latin typeface="Josefin Sans" pitchFamily="2" charset="0"/>
              </a:rPr>
              <a:t> om kroppen sin?</a:t>
            </a:r>
          </a:p>
          <a:p>
            <a:r>
              <a:rPr lang="nb-NO" sz="3600" dirty="0">
                <a:solidFill>
                  <a:schemeClr val="accent5"/>
                </a:solidFill>
                <a:latin typeface="Josefin Sans" pitchFamily="2" charset="0"/>
              </a:rPr>
              <a:t>Kva kan vi som klasse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for å passe på at ingen har slike kjensler?</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2193727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Kroppspress og reklame</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fontScale="92500" lnSpcReduction="20000"/>
          </a:bodyPr>
          <a:lstStyle/>
          <a:p>
            <a:r>
              <a:rPr lang="nb-NO" sz="3600" dirty="0" err="1">
                <a:solidFill>
                  <a:schemeClr val="accent5"/>
                </a:solidFill>
                <a:latin typeface="Josefin Sans" pitchFamily="2" charset="0"/>
                <a:ea typeface="+mn-lt"/>
                <a:cs typeface="+mn-lt"/>
              </a:rPr>
              <a:t>Hovudformålet</a:t>
            </a:r>
            <a:r>
              <a:rPr lang="nb-NO" sz="3600" dirty="0">
                <a:solidFill>
                  <a:schemeClr val="accent5"/>
                </a:solidFill>
                <a:latin typeface="Josefin Sans" pitchFamily="2" charset="0"/>
                <a:ea typeface="+mn-lt"/>
                <a:cs typeface="+mn-lt"/>
              </a:rPr>
              <a:t> med reklame er å selje ting til oss </a:t>
            </a:r>
            <a:r>
              <a:rPr lang="nb-NO" sz="3600" dirty="0" err="1">
                <a:solidFill>
                  <a:schemeClr val="accent5"/>
                </a:solidFill>
                <a:latin typeface="Josefin Sans" pitchFamily="2" charset="0"/>
                <a:ea typeface="+mn-lt"/>
                <a:cs typeface="+mn-lt"/>
              </a:rPr>
              <a:t>forbrukarar</a:t>
            </a:r>
            <a:r>
              <a:rPr lang="nb-NO" sz="3600" dirty="0">
                <a:solidFill>
                  <a:schemeClr val="accent5"/>
                </a:solidFill>
                <a:latin typeface="Josefin Sans" pitchFamily="2" charset="0"/>
                <a:ea typeface="+mn-lt"/>
                <a:cs typeface="+mn-lt"/>
              </a:rPr>
              <a:t>.</a:t>
            </a:r>
            <a:endParaRPr lang="en-US" sz="3600" dirty="0">
              <a:solidFill>
                <a:schemeClr val="accent5"/>
              </a:solidFill>
              <a:latin typeface="Josefin Sans" pitchFamily="2" charset="0"/>
              <a:ea typeface="+mn-lt"/>
              <a:cs typeface="+mn-lt"/>
            </a:endParaRPr>
          </a:p>
          <a:p>
            <a:r>
              <a:rPr lang="nb-NO" sz="3600" dirty="0">
                <a:solidFill>
                  <a:schemeClr val="accent5"/>
                </a:solidFill>
                <a:latin typeface="Josefin Sans" pitchFamily="2" charset="0"/>
                <a:ea typeface="+mn-lt"/>
                <a:cs typeface="+mn-lt"/>
              </a:rPr>
              <a:t>Det </a:t>
            </a:r>
            <a:r>
              <a:rPr lang="nb-NO" sz="3600" dirty="0" err="1">
                <a:solidFill>
                  <a:schemeClr val="accent5"/>
                </a:solidFill>
                <a:latin typeface="Josefin Sans" pitchFamily="2" charset="0"/>
                <a:ea typeface="+mn-lt"/>
                <a:cs typeface="+mn-lt"/>
              </a:rPr>
              <a:t>gjer</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dei</a:t>
            </a:r>
            <a:r>
              <a:rPr lang="nb-NO" sz="3600" dirty="0">
                <a:solidFill>
                  <a:schemeClr val="accent5"/>
                </a:solidFill>
                <a:latin typeface="Josefin Sans" pitchFamily="2" charset="0"/>
                <a:ea typeface="+mn-lt"/>
                <a:cs typeface="+mn-lt"/>
              </a:rPr>
              <a:t> som </a:t>
            </a:r>
            <a:r>
              <a:rPr lang="nb-NO" sz="3600" dirty="0" err="1">
                <a:solidFill>
                  <a:schemeClr val="accent5"/>
                </a:solidFill>
                <a:latin typeface="Josefin Sans" pitchFamily="2" charset="0"/>
                <a:ea typeface="+mn-lt"/>
                <a:cs typeface="+mn-lt"/>
              </a:rPr>
              <a:t>lagar</a:t>
            </a:r>
            <a:r>
              <a:rPr lang="nb-NO" sz="3600" dirty="0">
                <a:solidFill>
                  <a:schemeClr val="accent5"/>
                </a:solidFill>
                <a:latin typeface="Josefin Sans" pitchFamily="2" charset="0"/>
                <a:ea typeface="+mn-lt"/>
                <a:cs typeface="+mn-lt"/>
              </a:rPr>
              <a:t> reklamen, ved å gi oss ei kjensle av at </a:t>
            </a:r>
            <a:r>
              <a:rPr lang="nb-NO" sz="3600" dirty="0" err="1">
                <a:solidFill>
                  <a:schemeClr val="accent5"/>
                </a:solidFill>
                <a:latin typeface="Josefin Sans" pitchFamily="2" charset="0"/>
                <a:ea typeface="+mn-lt"/>
                <a:cs typeface="+mn-lt"/>
              </a:rPr>
              <a:t>noko</a:t>
            </a:r>
            <a:r>
              <a:rPr lang="nb-NO" sz="3600" dirty="0">
                <a:solidFill>
                  <a:schemeClr val="accent5"/>
                </a:solidFill>
                <a:latin typeface="Josefin Sans" pitchFamily="2" charset="0"/>
                <a:ea typeface="+mn-lt"/>
                <a:cs typeface="+mn-lt"/>
              </a:rPr>
              <a:t> ved oss må </a:t>
            </a:r>
            <a:r>
              <a:rPr lang="nb-NO" sz="3600" dirty="0" err="1">
                <a:solidFill>
                  <a:schemeClr val="accent5"/>
                </a:solidFill>
                <a:latin typeface="Josefin Sans" pitchFamily="2" charset="0"/>
                <a:ea typeface="+mn-lt"/>
                <a:cs typeface="+mn-lt"/>
              </a:rPr>
              <a:t>fiksast</a:t>
            </a:r>
            <a:r>
              <a:rPr lang="nb-NO" sz="3600" dirty="0">
                <a:solidFill>
                  <a:schemeClr val="accent5"/>
                </a:solidFill>
                <a:latin typeface="Josefin Sans" pitchFamily="2" charset="0"/>
                <a:ea typeface="+mn-lt"/>
                <a:cs typeface="+mn-lt"/>
              </a:rPr>
              <a:t> på eller </a:t>
            </a:r>
            <a:r>
              <a:rPr lang="nb-NO" sz="3600" dirty="0" err="1">
                <a:solidFill>
                  <a:schemeClr val="accent5"/>
                </a:solidFill>
                <a:latin typeface="Josefin Sans" pitchFamily="2" charset="0"/>
                <a:ea typeface="+mn-lt"/>
                <a:cs typeface="+mn-lt"/>
              </a:rPr>
              <a:t>endrast</a:t>
            </a:r>
            <a:r>
              <a:rPr lang="nb-NO" sz="3600" dirty="0">
                <a:solidFill>
                  <a:schemeClr val="accent5"/>
                </a:solidFill>
                <a:latin typeface="Josefin Sans" pitchFamily="2" charset="0"/>
                <a:ea typeface="+mn-lt"/>
                <a:cs typeface="+mn-lt"/>
              </a:rPr>
              <a:t>, og at dette kan vi </a:t>
            </a:r>
            <a:r>
              <a:rPr lang="nb-NO" sz="3600" dirty="0" err="1">
                <a:solidFill>
                  <a:schemeClr val="accent5"/>
                </a:solidFill>
                <a:latin typeface="Josefin Sans" pitchFamily="2" charset="0"/>
                <a:ea typeface="+mn-lt"/>
                <a:cs typeface="+mn-lt"/>
              </a:rPr>
              <a:t>gjere</a:t>
            </a:r>
            <a:r>
              <a:rPr lang="nb-NO" sz="3600" dirty="0">
                <a:solidFill>
                  <a:schemeClr val="accent5"/>
                </a:solidFill>
                <a:latin typeface="Josefin Sans" pitchFamily="2" charset="0"/>
                <a:ea typeface="+mn-lt"/>
                <a:cs typeface="+mn-lt"/>
              </a:rPr>
              <a:t> ved å kjøpe produktet </a:t>
            </a:r>
            <a:r>
              <a:rPr lang="nb-NO" sz="3600" dirty="0" err="1">
                <a:solidFill>
                  <a:schemeClr val="accent5"/>
                </a:solidFill>
                <a:latin typeface="Josefin Sans" pitchFamily="2" charset="0"/>
                <a:ea typeface="+mn-lt"/>
                <a:cs typeface="+mn-lt"/>
              </a:rPr>
              <a:t>deira</a:t>
            </a:r>
            <a:r>
              <a:rPr lang="nb-NO" sz="3600" dirty="0">
                <a:solidFill>
                  <a:schemeClr val="accent5"/>
                </a:solidFill>
                <a:latin typeface="Josefin Sans" pitchFamily="2" charset="0"/>
                <a:ea typeface="+mn-lt"/>
                <a:cs typeface="+mn-lt"/>
              </a:rPr>
              <a:t>. </a:t>
            </a:r>
            <a:endParaRPr lang="en-US" sz="3600" dirty="0">
              <a:solidFill>
                <a:schemeClr val="accent5"/>
              </a:solidFill>
              <a:latin typeface="Josefin Sans" pitchFamily="2" charset="0"/>
              <a:ea typeface="+mn-lt"/>
              <a:cs typeface="+mn-lt"/>
            </a:endParaRPr>
          </a:p>
          <a:p>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måte </a:t>
            </a:r>
            <a:r>
              <a:rPr lang="nb-NO" sz="3600" dirty="0" err="1">
                <a:solidFill>
                  <a:schemeClr val="accent5"/>
                </a:solidFill>
                <a:latin typeface="Josefin Sans" pitchFamily="2" charset="0"/>
              </a:rPr>
              <a:t>dei</a:t>
            </a:r>
            <a:r>
              <a:rPr lang="nb-NO" sz="3600" dirty="0">
                <a:solidFill>
                  <a:schemeClr val="accent5"/>
                </a:solidFill>
                <a:latin typeface="Josefin Sans" pitchFamily="2" charset="0"/>
              </a:rPr>
              <a:t> skaper denne kjensla hos oss på, er å ved å retusjere bilda av </a:t>
            </a:r>
            <a:r>
              <a:rPr lang="nb-NO" sz="3600" dirty="0" err="1">
                <a:solidFill>
                  <a:schemeClr val="accent5"/>
                </a:solidFill>
                <a:latin typeface="Josefin Sans" pitchFamily="2" charset="0"/>
              </a:rPr>
              <a:t>modellane</a:t>
            </a:r>
            <a:r>
              <a:rPr lang="nb-NO" sz="3600" dirty="0">
                <a:solidFill>
                  <a:schemeClr val="accent5"/>
                </a:solidFill>
                <a:latin typeface="Josefin Sans" pitchFamily="2" charset="0"/>
              </a:rPr>
              <a:t>, altså ved at </a:t>
            </a:r>
            <a:r>
              <a:rPr lang="nb-NO" sz="3600" dirty="0" err="1">
                <a:solidFill>
                  <a:schemeClr val="accent5"/>
                </a:solidFill>
                <a:latin typeface="Josefin Sans" pitchFamily="2" charset="0"/>
              </a:rPr>
              <a:t>dei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endrar</a:t>
            </a:r>
            <a:r>
              <a:rPr lang="nb-NO" sz="3600" dirty="0">
                <a:solidFill>
                  <a:schemeClr val="accent5"/>
                </a:solidFill>
                <a:latin typeface="Josefin Sans" pitchFamily="2" charset="0"/>
              </a:rPr>
              <a:t> på </a:t>
            </a:r>
            <a:r>
              <a:rPr lang="nb-NO" sz="3600" dirty="0" err="1">
                <a:solidFill>
                  <a:schemeClr val="accent5"/>
                </a:solidFill>
                <a:latin typeface="Josefin Sans" pitchFamily="2" charset="0"/>
              </a:rPr>
              <a:t>utsjånaden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deira</a:t>
            </a:r>
            <a:r>
              <a:rPr lang="nb-NO" sz="3600" dirty="0">
                <a:solidFill>
                  <a:schemeClr val="accent5"/>
                </a:solidFill>
                <a:latin typeface="Josefin Sans" pitchFamily="2" charset="0"/>
              </a:rPr>
              <a:t> så </a:t>
            </a:r>
            <a:r>
              <a:rPr lang="nb-NO" sz="3600" dirty="0" err="1">
                <a:solidFill>
                  <a:schemeClr val="accent5"/>
                </a:solidFill>
                <a:latin typeface="Josefin Sans" pitchFamily="2" charset="0"/>
              </a:rPr>
              <a:t>dei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ikkje</a:t>
            </a:r>
            <a:r>
              <a:rPr lang="nb-NO" sz="3600" dirty="0">
                <a:solidFill>
                  <a:schemeClr val="accent5"/>
                </a:solidFill>
                <a:latin typeface="Josefin Sans" pitchFamily="2" charset="0"/>
              </a:rPr>
              <a:t> ser ut som i </a:t>
            </a:r>
            <a:r>
              <a:rPr lang="nb-NO" sz="3600" dirty="0" err="1">
                <a:solidFill>
                  <a:schemeClr val="accent5"/>
                </a:solidFill>
                <a:latin typeface="Josefin Sans" pitchFamily="2" charset="0"/>
              </a:rPr>
              <a:t>verkelegheita</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Dei som står bak reklamen, </a:t>
            </a:r>
            <a:r>
              <a:rPr lang="nb-NO" sz="3600" dirty="0" err="1">
                <a:solidFill>
                  <a:schemeClr val="accent5"/>
                </a:solidFill>
                <a:latin typeface="Josefin Sans" pitchFamily="2" charset="0"/>
              </a:rPr>
              <a:t>tener</a:t>
            </a:r>
            <a:r>
              <a:rPr lang="nb-NO" sz="3600" dirty="0">
                <a:solidFill>
                  <a:schemeClr val="accent5"/>
                </a:solidFill>
                <a:latin typeface="Josefin Sans" pitchFamily="2" charset="0"/>
              </a:rPr>
              <a:t> altså </a:t>
            </a:r>
            <a:r>
              <a:rPr lang="nb-NO" sz="3600" dirty="0" err="1">
                <a:solidFill>
                  <a:schemeClr val="accent5"/>
                </a:solidFill>
                <a:latin typeface="Josefin Sans" pitchFamily="2" charset="0"/>
              </a:rPr>
              <a:t>pengar</a:t>
            </a:r>
            <a:r>
              <a:rPr lang="nb-NO" sz="3600" dirty="0">
                <a:solidFill>
                  <a:schemeClr val="accent5"/>
                </a:solidFill>
                <a:latin typeface="Josefin Sans" pitchFamily="2" charset="0"/>
              </a:rPr>
              <a:t> på at du har </a:t>
            </a:r>
            <a:r>
              <a:rPr lang="nb-NO" sz="3600" dirty="0" err="1">
                <a:solidFill>
                  <a:schemeClr val="accent5"/>
                </a:solidFill>
                <a:latin typeface="Josefin Sans" pitchFamily="2" charset="0"/>
              </a:rPr>
              <a:t>dårleg</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sjølvbilde</a:t>
            </a:r>
            <a:r>
              <a:rPr lang="nb-NO" sz="36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3033883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Kvar kjem kroppspress </a:t>
            </a:r>
            <a:r>
              <a:rPr lang="nb-NO" sz="3600" dirty="0" err="1">
                <a:solidFill>
                  <a:schemeClr val="accent5"/>
                </a:solidFill>
                <a:latin typeface="Josefin Sans" pitchFamily="2" charset="0"/>
              </a:rPr>
              <a:t>frå</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er det viktig å vite at bilde vi ser i </a:t>
            </a:r>
            <a:r>
              <a:rPr lang="nb-NO" sz="3600" dirty="0" err="1">
                <a:solidFill>
                  <a:schemeClr val="accent5"/>
                </a:solidFill>
                <a:latin typeface="Josefin Sans" pitchFamily="2" charset="0"/>
              </a:rPr>
              <a:t>reklamar</a:t>
            </a:r>
            <a:r>
              <a:rPr lang="nb-NO" sz="3600" dirty="0">
                <a:solidFill>
                  <a:schemeClr val="accent5"/>
                </a:solidFill>
                <a:latin typeface="Josefin Sans" pitchFamily="2" charset="0"/>
              </a:rPr>
              <a:t>, er retusjerte eller bruker </a:t>
            </a:r>
            <a:r>
              <a:rPr lang="nb-NO" sz="3600" dirty="0" err="1">
                <a:solidFill>
                  <a:schemeClr val="accent5"/>
                </a:solidFill>
                <a:latin typeface="Josefin Sans" pitchFamily="2" charset="0"/>
              </a:rPr>
              <a:t>eit</a:t>
            </a:r>
            <a:r>
              <a:rPr lang="nb-NO" sz="3600" dirty="0">
                <a:solidFill>
                  <a:schemeClr val="accent5"/>
                </a:solidFill>
                <a:latin typeface="Josefin Sans" pitchFamily="2" charset="0"/>
              </a:rPr>
              <a:t> filter?</a:t>
            </a:r>
          </a:p>
          <a:p>
            <a:r>
              <a:rPr lang="nb-NO" sz="3600" dirty="0">
                <a:solidFill>
                  <a:schemeClr val="accent5"/>
                </a:solidFill>
                <a:latin typeface="Josefin Sans" pitchFamily="2" charset="0"/>
              </a:rPr>
              <a:t>Kva kan kroppspress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med unge?</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takle kroppspress?</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1866299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B61ED10D-FB2D-41CE-A7BC-F160D078CAD4}"/>
              </a:ext>
            </a:extLst>
          </p:cNvPr>
          <p:cNvPicPr>
            <a:picLocks noChangeAspect="1"/>
          </p:cNvPicPr>
          <p:nvPr/>
        </p:nvPicPr>
        <p:blipFill>
          <a:blip r:embed="rId3"/>
          <a:stretch>
            <a:fillRect/>
          </a:stretch>
        </p:blipFill>
        <p:spPr>
          <a:xfrm>
            <a:off x="7047348" y="844326"/>
            <a:ext cx="5671459" cy="5671459"/>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Plassholder for innhold 2">
            <a:extLst>
              <a:ext uri="{FF2B5EF4-FFF2-40B4-BE49-F238E27FC236}">
                <a16:creationId xmlns:a16="http://schemas.microsoft.com/office/drawing/2014/main" id="{2E894212-B67B-4AEA-A239-00A55216F8A8}"/>
              </a:ext>
            </a:extLst>
          </p:cNvPr>
          <p:cNvSpPr txBox="1">
            <a:spLocks/>
          </p:cNvSpPr>
          <p:nvPr/>
        </p:nvSpPr>
        <p:spPr>
          <a:xfrm>
            <a:off x="337459" y="617101"/>
            <a:ext cx="7304314" cy="5876913"/>
          </a:xfrm>
          <a:custGeom>
            <a:avLst/>
            <a:gdLst>
              <a:gd name="connsiteX0" fmla="*/ 0 w 5954484"/>
              <a:gd name="connsiteY0" fmla="*/ 0 h 5876913"/>
              <a:gd name="connsiteX1" fmla="*/ 5954484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5954484"/>
              <a:gd name="connsiteY0" fmla="*/ 0 h 5876913"/>
              <a:gd name="connsiteX1" fmla="*/ 5606141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7935684"/>
              <a:gd name="connsiteY0" fmla="*/ 0 h 6007541"/>
              <a:gd name="connsiteX1" fmla="*/ 5606141 w 7935684"/>
              <a:gd name="connsiteY1" fmla="*/ 0 h 6007541"/>
              <a:gd name="connsiteX2" fmla="*/ 7935684 w 7935684"/>
              <a:gd name="connsiteY2" fmla="*/ 6007541 h 6007541"/>
              <a:gd name="connsiteX3" fmla="*/ 0 w 7935684"/>
              <a:gd name="connsiteY3" fmla="*/ 5876913 h 6007541"/>
              <a:gd name="connsiteX4" fmla="*/ 0 w 7935684"/>
              <a:gd name="connsiteY4" fmla="*/ 0 h 6007541"/>
              <a:gd name="connsiteX0" fmla="*/ 0 w 7587341"/>
              <a:gd name="connsiteY0" fmla="*/ 0 h 5876913"/>
              <a:gd name="connsiteX1" fmla="*/ 5606141 w 7587341"/>
              <a:gd name="connsiteY1" fmla="*/ 0 h 5876913"/>
              <a:gd name="connsiteX2" fmla="*/ 7587341 w 7587341"/>
              <a:gd name="connsiteY2" fmla="*/ 5702741 h 5876913"/>
              <a:gd name="connsiteX3" fmla="*/ 0 w 7587341"/>
              <a:gd name="connsiteY3" fmla="*/ 5876913 h 5876913"/>
              <a:gd name="connsiteX4" fmla="*/ 0 w 7587341"/>
              <a:gd name="connsiteY4" fmla="*/ 0 h 5876913"/>
              <a:gd name="connsiteX0" fmla="*/ 0 w 7478484"/>
              <a:gd name="connsiteY0" fmla="*/ 0 h 5876913"/>
              <a:gd name="connsiteX1" fmla="*/ 5606141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8484" h="5876913">
                <a:moveTo>
                  <a:pt x="0" y="0"/>
                </a:moveTo>
                <a:lnTo>
                  <a:pt x="5061856" y="0"/>
                </a:lnTo>
                <a:cubicBezTo>
                  <a:pt x="5954484" y="1929942"/>
                  <a:pt x="6672941" y="3903427"/>
                  <a:pt x="7478484" y="5855141"/>
                </a:cubicBezTo>
                <a:lnTo>
                  <a:pt x="0" y="5876913"/>
                </a:lnTo>
                <a:lnTo>
                  <a:pt x="0" y="0"/>
                </a:lnTo>
                <a:close/>
              </a:path>
            </a:pathLst>
          </a:cu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bg1"/>
                </a:solidFill>
                <a:latin typeface="Josefin Sans" pitchFamily="2" charset="0"/>
              </a:rPr>
              <a:t>Variasjon er normalen!</a:t>
            </a:r>
          </a:p>
          <a:p>
            <a:r>
              <a:rPr lang="nb-NO" sz="2800" dirty="0">
                <a:solidFill>
                  <a:schemeClr val="bg1"/>
                </a:solidFill>
                <a:latin typeface="Josefin Sans" pitchFamily="2" charset="0"/>
              </a:rPr>
              <a:t>Alle </a:t>
            </a:r>
            <a:r>
              <a:rPr lang="nb-NO" sz="2800" dirty="0" err="1">
                <a:solidFill>
                  <a:schemeClr val="bg1"/>
                </a:solidFill>
                <a:latin typeface="Josefin Sans" pitchFamily="2" charset="0"/>
              </a:rPr>
              <a:t>kroppar</a:t>
            </a:r>
            <a:r>
              <a:rPr lang="nb-NO" sz="2800" dirty="0">
                <a:solidFill>
                  <a:schemeClr val="bg1"/>
                </a:solidFill>
                <a:latin typeface="Josefin Sans" pitchFamily="2" charset="0"/>
              </a:rPr>
              <a:t> er forskjellige.</a:t>
            </a:r>
          </a:p>
          <a:p>
            <a:r>
              <a:rPr lang="nb-NO" sz="2800" dirty="0">
                <a:solidFill>
                  <a:schemeClr val="bg1"/>
                </a:solidFill>
                <a:latin typeface="Josefin Sans" pitchFamily="2" charset="0"/>
              </a:rPr>
              <a:t>Seksualitet og </a:t>
            </a:r>
            <a:r>
              <a:rPr lang="nb-NO" sz="2800" dirty="0" err="1">
                <a:solidFill>
                  <a:schemeClr val="bg1"/>
                </a:solidFill>
                <a:latin typeface="Josefin Sans" pitchFamily="2" charset="0"/>
              </a:rPr>
              <a:t>preferansar</a:t>
            </a:r>
            <a:r>
              <a:rPr lang="nb-NO" sz="2800" dirty="0">
                <a:solidFill>
                  <a:schemeClr val="bg1"/>
                </a:solidFill>
                <a:latin typeface="Josefin Sans" pitchFamily="2" charset="0"/>
              </a:rPr>
              <a:t> varierer </a:t>
            </a:r>
            <a:br>
              <a:rPr lang="nb-NO" sz="2800" dirty="0">
                <a:solidFill>
                  <a:schemeClr val="bg1"/>
                </a:solidFill>
                <a:latin typeface="Josefin Sans" pitchFamily="2" charset="0"/>
              </a:rPr>
            </a:br>
            <a:r>
              <a:rPr lang="nb-NO" sz="2800" dirty="0" err="1">
                <a:solidFill>
                  <a:schemeClr val="bg1"/>
                </a:solidFill>
                <a:latin typeface="Josefin Sans" pitchFamily="2" charset="0"/>
              </a:rPr>
              <a:t>frå</a:t>
            </a:r>
            <a:r>
              <a:rPr lang="nb-NO" sz="2800" dirty="0">
                <a:solidFill>
                  <a:schemeClr val="bg1"/>
                </a:solidFill>
                <a:latin typeface="Josefin Sans" pitchFamily="2" charset="0"/>
              </a:rPr>
              <a:t> person til person.</a:t>
            </a:r>
          </a:p>
          <a:p>
            <a:r>
              <a:rPr lang="nb-NO" sz="2800" dirty="0">
                <a:solidFill>
                  <a:schemeClr val="bg1"/>
                </a:solidFill>
                <a:latin typeface="Josefin Sans" pitchFamily="2" charset="0"/>
              </a:rPr>
              <a:t>Normer og press påverkar synet vårt på </a:t>
            </a:r>
            <a:br>
              <a:rPr lang="nb-NO" sz="2800" dirty="0">
                <a:solidFill>
                  <a:schemeClr val="bg1"/>
                </a:solidFill>
                <a:latin typeface="Josefin Sans" pitchFamily="2" charset="0"/>
              </a:rPr>
            </a:br>
            <a:r>
              <a:rPr lang="nb-NO" sz="2800" dirty="0">
                <a:solidFill>
                  <a:schemeClr val="bg1"/>
                </a:solidFill>
                <a:latin typeface="Josefin Sans" pitchFamily="2" charset="0"/>
              </a:rPr>
              <a:t>kropp og seksualitet.</a:t>
            </a:r>
          </a:p>
          <a:p>
            <a:r>
              <a:rPr lang="nb-NO" sz="2800" dirty="0">
                <a:solidFill>
                  <a:schemeClr val="bg1"/>
                </a:solidFill>
                <a:latin typeface="Josefin Sans" pitchFamily="2" charset="0"/>
              </a:rPr>
              <a:t>Samtykke og kommunikasjon er </a:t>
            </a:r>
            <a:r>
              <a:rPr lang="nb-NO" sz="2800" dirty="0" err="1">
                <a:solidFill>
                  <a:schemeClr val="bg1"/>
                </a:solidFill>
                <a:latin typeface="Josefin Sans" pitchFamily="2" charset="0"/>
              </a:rPr>
              <a:t>ein</a:t>
            </a:r>
            <a:r>
              <a:rPr lang="nb-NO" sz="2800" dirty="0">
                <a:solidFill>
                  <a:schemeClr val="bg1"/>
                </a:solidFill>
                <a:latin typeface="Josefin Sans" pitchFamily="2" charset="0"/>
              </a:rPr>
              <a:t> viktig </a:t>
            </a:r>
            <a:br>
              <a:rPr lang="nb-NO" sz="2800" dirty="0">
                <a:solidFill>
                  <a:schemeClr val="bg1"/>
                </a:solidFill>
                <a:latin typeface="Josefin Sans" pitchFamily="2" charset="0"/>
              </a:rPr>
            </a:br>
            <a:r>
              <a:rPr lang="nb-NO" sz="2800" dirty="0">
                <a:solidFill>
                  <a:schemeClr val="bg1"/>
                </a:solidFill>
                <a:latin typeface="Josefin Sans" pitchFamily="2" charset="0"/>
              </a:rPr>
              <a:t>del av sex og seksualitet.</a:t>
            </a:r>
          </a:p>
          <a:p>
            <a:r>
              <a:rPr lang="nb-NO" sz="2800" dirty="0">
                <a:solidFill>
                  <a:schemeClr val="bg1"/>
                </a:solidFill>
                <a:latin typeface="Josefin Sans" pitchFamily="2" charset="0"/>
              </a:rPr>
              <a:t>Vi er alle akkurat like #verdifulle – akkurat som vi er!</a:t>
            </a:r>
          </a:p>
          <a:p>
            <a:r>
              <a:rPr lang="nb-NO" sz="2800" dirty="0">
                <a:solidFill>
                  <a:schemeClr val="bg1"/>
                </a:solidFill>
                <a:latin typeface="Josefin Sans" pitchFamily="2" charset="0"/>
              </a:rPr>
              <a:t>Har de </a:t>
            </a:r>
            <a:r>
              <a:rPr lang="nb-NO" sz="2800" dirty="0" err="1">
                <a:solidFill>
                  <a:schemeClr val="bg1"/>
                </a:solidFill>
                <a:latin typeface="Josefin Sans" pitchFamily="2" charset="0"/>
              </a:rPr>
              <a:t>fleire</a:t>
            </a:r>
            <a:r>
              <a:rPr lang="nb-NO" sz="2800" dirty="0">
                <a:solidFill>
                  <a:schemeClr val="bg1"/>
                </a:solidFill>
                <a:latin typeface="Josefin Sans" pitchFamily="2" charset="0"/>
              </a:rPr>
              <a:t> spørsmål? Gå inn på </a:t>
            </a:r>
            <a:r>
              <a:rPr lang="nb-NO" sz="2800" dirty="0">
                <a:solidFill>
                  <a:schemeClr val="bg1"/>
                </a:solidFill>
                <a:latin typeface="Josefin Sans" pitchFamily="2" charset="0"/>
                <a:hlinkClick r:id="rId6">
                  <a:extLst>
                    <a:ext uri="{A12FA001-AC4F-418D-AE19-62706E023703}">
                      <ahyp:hlinkClr xmlns:ahyp="http://schemas.microsoft.com/office/drawing/2018/hyperlinkcolor" val="tx"/>
                    </a:ext>
                  </a:extLst>
                </a:hlinkClick>
              </a:rPr>
              <a:t>www.ung.no</a:t>
            </a:r>
            <a:r>
              <a:rPr lang="nb-NO" sz="2800" dirty="0">
                <a:solidFill>
                  <a:schemeClr val="bg1"/>
                </a:solidFill>
                <a:latin typeface="Josefin Sans" pitchFamily="2" charset="0"/>
              </a:rPr>
              <a:t> og still spørsmål, eller les spørsmåla og svara </a:t>
            </a:r>
            <a:r>
              <a:rPr lang="nb-NO" sz="2800" dirty="0" err="1">
                <a:solidFill>
                  <a:schemeClr val="bg1"/>
                </a:solidFill>
                <a:latin typeface="Josefin Sans" pitchFamily="2" charset="0"/>
              </a:rPr>
              <a:t>frå</a:t>
            </a:r>
            <a:r>
              <a:rPr lang="nb-NO" sz="2800" dirty="0">
                <a:solidFill>
                  <a:schemeClr val="bg1"/>
                </a:solidFill>
                <a:latin typeface="Josefin Sans" pitchFamily="2" charset="0"/>
              </a:rPr>
              <a:t> andre!</a:t>
            </a:r>
          </a:p>
        </p:txBody>
      </p:sp>
    </p:spTree>
    <p:extLst>
      <p:ext uri="{BB962C8B-B14F-4D97-AF65-F5344CB8AC3E}">
        <p14:creationId xmlns:p14="http://schemas.microsoft.com/office/powerpoint/2010/main" val="243878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Seksualiteten din er #verdifull</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Det er mange ting unge lurer på når det gjeld kropp, sex og seksualitet.</a:t>
            </a:r>
          </a:p>
          <a:p>
            <a:pPr lvl="1"/>
            <a:r>
              <a:rPr lang="nb-NO" dirty="0">
                <a:solidFill>
                  <a:schemeClr val="accent5"/>
                </a:solidFill>
                <a:latin typeface="Josefin Sans" pitchFamily="2" charset="0"/>
              </a:rPr>
              <a:t>For eksempel lurer mange på om </a:t>
            </a:r>
            <a:r>
              <a:rPr lang="nb-NO" dirty="0" err="1">
                <a:solidFill>
                  <a:schemeClr val="accent5"/>
                </a:solidFill>
                <a:latin typeface="Josefin Sans" pitchFamily="2" charset="0"/>
              </a:rPr>
              <a:t>dei</a:t>
            </a:r>
            <a:r>
              <a:rPr lang="nb-NO" dirty="0">
                <a:solidFill>
                  <a:schemeClr val="accent5"/>
                </a:solidFill>
                <a:latin typeface="Josefin Sans" pitchFamily="2" charset="0"/>
              </a:rPr>
              <a:t> er normale.</a:t>
            </a:r>
          </a:p>
          <a:p>
            <a:r>
              <a:rPr lang="nb-NO" dirty="0">
                <a:solidFill>
                  <a:schemeClr val="accent5"/>
                </a:solidFill>
                <a:latin typeface="Josefin Sans" pitchFamily="2" charset="0"/>
              </a:rPr>
              <a:t>Det normale er at vi alle er forskjellige, også når det gjeld seksualitet.</a:t>
            </a:r>
          </a:p>
          <a:p>
            <a:r>
              <a:rPr lang="nb-NO" dirty="0">
                <a:solidFill>
                  <a:schemeClr val="accent5"/>
                </a:solidFill>
                <a:latin typeface="Josefin Sans" pitchFamily="2" charset="0"/>
              </a:rPr>
              <a:t>Seksualiteten vår, </a:t>
            </a:r>
            <a:r>
              <a:rPr lang="nb-NO" dirty="0" err="1">
                <a:solidFill>
                  <a:schemeClr val="accent5"/>
                </a:solidFill>
                <a:latin typeface="Josefin Sans" pitchFamily="2" charset="0"/>
              </a:rPr>
              <a:t>kroppane</a:t>
            </a:r>
            <a:r>
              <a:rPr lang="nb-NO" dirty="0">
                <a:solidFill>
                  <a:schemeClr val="accent5"/>
                </a:solidFill>
                <a:latin typeface="Josefin Sans" pitchFamily="2" charset="0"/>
              </a:rPr>
              <a:t> våre og det vi liker, varierer </a:t>
            </a:r>
            <a:r>
              <a:rPr lang="nb-NO" dirty="0" err="1">
                <a:solidFill>
                  <a:schemeClr val="accent5"/>
                </a:solidFill>
                <a:latin typeface="Josefin Sans" pitchFamily="2" charset="0"/>
              </a:rPr>
              <a:t>frå</a:t>
            </a:r>
            <a:r>
              <a:rPr lang="nb-NO" dirty="0">
                <a:solidFill>
                  <a:schemeClr val="accent5"/>
                </a:solidFill>
                <a:latin typeface="Josefin Sans" pitchFamily="2" charset="0"/>
              </a:rPr>
              <a:t> person til person, men:</a:t>
            </a:r>
          </a:p>
          <a:p>
            <a:r>
              <a:rPr lang="nb-NO" dirty="0">
                <a:solidFill>
                  <a:schemeClr val="accent5"/>
                </a:solidFill>
                <a:latin typeface="Josefin Sans" pitchFamily="2" charset="0"/>
              </a:rPr>
              <a:t>Vi er alle akkurat like #verdifulle – akkurat som vi er.</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308991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304800" y="2902599"/>
            <a:ext cx="6110514" cy="1052801"/>
          </a:xfrm>
        </p:spPr>
        <p:txBody>
          <a:bodyPr>
            <a:normAutofit fontScale="90000"/>
          </a:bodyPr>
          <a:lstStyle/>
          <a:p>
            <a:r>
              <a:rPr lang="nb-NO" sz="7200" b="1" dirty="0">
                <a:solidFill>
                  <a:schemeClr val="bg1"/>
                </a:solidFill>
                <a:latin typeface="Josefin Sans" pitchFamily="2" charset="0"/>
              </a:rPr>
              <a:t>Normer og sex</a:t>
            </a:r>
            <a:endParaRPr lang="nb-NO"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7" name="Bilde 6">
            <a:extLst>
              <a:ext uri="{FF2B5EF4-FFF2-40B4-BE49-F238E27FC236}">
                <a16:creationId xmlns:a16="http://schemas.microsoft.com/office/drawing/2014/main" id="{69B40B0A-D0D8-42F1-80FF-98C5D09712FB}"/>
              </a:ext>
            </a:extLst>
          </p:cNvPr>
          <p:cNvPicPr>
            <a:picLocks noChangeAspect="1"/>
          </p:cNvPicPr>
          <p:nvPr/>
        </p:nvPicPr>
        <p:blipFill>
          <a:blip r:embed="rId6"/>
          <a:stretch>
            <a:fillRect/>
          </a:stretch>
        </p:blipFill>
        <p:spPr>
          <a:xfrm>
            <a:off x="7746367" y="1483201"/>
            <a:ext cx="4870806" cy="4832909"/>
          </a:xfrm>
          <a:prstGeom prst="rect">
            <a:avLst/>
          </a:prstGeom>
        </p:spPr>
      </p:pic>
    </p:spTree>
    <p:extLst>
      <p:ext uri="{BB962C8B-B14F-4D97-AF65-F5344CB8AC3E}">
        <p14:creationId xmlns:p14="http://schemas.microsoft.com/office/powerpoint/2010/main" val="3951203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429490" y="430400"/>
            <a:ext cx="5266772" cy="1052801"/>
          </a:xfrm>
        </p:spPr>
        <p:txBody>
          <a:bodyPr>
            <a:normAutofit fontScale="90000"/>
          </a:bodyPr>
          <a:lstStyle/>
          <a:p>
            <a:r>
              <a:rPr lang="nb-NO" b="1" dirty="0">
                <a:solidFill>
                  <a:schemeClr val="bg1"/>
                </a:solidFill>
                <a:latin typeface="Josefin Sans" pitchFamily="2" charset="0"/>
              </a:rPr>
              <a:t>Hva er en norm?</a:t>
            </a:r>
            <a:endParaRPr lang="nb-NO" sz="4400"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sp>
        <p:nvSpPr>
          <p:cNvPr id="7" name="Plassholder for innhold 2">
            <a:extLst>
              <a:ext uri="{FF2B5EF4-FFF2-40B4-BE49-F238E27FC236}">
                <a16:creationId xmlns:a16="http://schemas.microsoft.com/office/drawing/2014/main" id="{379D530D-0EDE-4740-9C5E-196E316ABC48}"/>
              </a:ext>
            </a:extLst>
          </p:cNvPr>
          <p:cNvSpPr txBox="1">
            <a:spLocks/>
          </p:cNvSpPr>
          <p:nvPr/>
        </p:nvSpPr>
        <p:spPr>
          <a:xfrm>
            <a:off x="7743731" y="1767284"/>
            <a:ext cx="4114440" cy="24563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accent5"/>
                </a:solidFill>
                <a:latin typeface="Josefin Sans" pitchFamily="2" charset="0"/>
              </a:rPr>
              <a:t>«Normer er ‘</a:t>
            </a:r>
            <a:r>
              <a:rPr lang="nb-NO" sz="2800" dirty="0" err="1">
                <a:solidFill>
                  <a:schemeClr val="accent5"/>
                </a:solidFill>
                <a:latin typeface="Josefin Sans" pitchFamily="2" charset="0"/>
              </a:rPr>
              <a:t>uskrivne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reglar</a:t>
            </a:r>
            <a:r>
              <a:rPr lang="nb-NO" sz="2800" dirty="0">
                <a:solidFill>
                  <a:schemeClr val="accent5"/>
                </a:solidFill>
                <a:latin typeface="Josefin Sans" pitchFamily="2" charset="0"/>
              </a:rPr>
              <a:t>’ som seier </a:t>
            </a:r>
            <a:r>
              <a:rPr lang="nb-NO" sz="2800" dirty="0" err="1">
                <a:solidFill>
                  <a:schemeClr val="accent5"/>
                </a:solidFill>
                <a:latin typeface="Josefin Sans" pitchFamily="2" charset="0"/>
              </a:rPr>
              <a:t>noko</a:t>
            </a:r>
            <a:r>
              <a:rPr lang="nb-NO" sz="2800" dirty="0">
                <a:solidFill>
                  <a:schemeClr val="accent5"/>
                </a:solidFill>
                <a:latin typeface="Josefin Sans" pitchFamily="2" charset="0"/>
              </a:rPr>
              <a:t> om </a:t>
            </a:r>
            <a:r>
              <a:rPr lang="nb-NO" sz="2800" dirty="0" err="1">
                <a:solidFill>
                  <a:schemeClr val="accent5"/>
                </a:solidFill>
                <a:latin typeface="Josefin Sans" pitchFamily="2" charset="0"/>
              </a:rPr>
              <a:t>korleis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noko</a:t>
            </a:r>
            <a:r>
              <a:rPr lang="nb-NO" sz="2800" dirty="0">
                <a:solidFill>
                  <a:schemeClr val="accent5"/>
                </a:solidFill>
                <a:latin typeface="Josefin Sans" pitchFamily="2" charset="0"/>
              </a:rPr>
              <a:t> eller </a:t>
            </a:r>
            <a:r>
              <a:rPr lang="nb-NO" sz="2800" dirty="0" err="1">
                <a:solidFill>
                  <a:schemeClr val="accent5"/>
                </a:solidFill>
                <a:latin typeface="Josefin Sans" pitchFamily="2" charset="0"/>
              </a:rPr>
              <a:t>nokon</a:t>
            </a:r>
            <a:r>
              <a:rPr lang="nb-NO" sz="2800" dirty="0">
                <a:solidFill>
                  <a:schemeClr val="accent5"/>
                </a:solidFill>
                <a:latin typeface="Josefin Sans" pitchFamily="2" charset="0"/>
              </a:rPr>
              <a:t> skal eller bør </a:t>
            </a:r>
            <a:r>
              <a:rPr lang="nb-NO" sz="2800" dirty="0" err="1">
                <a:solidFill>
                  <a:schemeClr val="accent5"/>
                </a:solidFill>
                <a:latin typeface="Josefin Sans" pitchFamily="2" charset="0"/>
              </a:rPr>
              <a:t>vere</a:t>
            </a:r>
            <a:r>
              <a:rPr lang="nb-NO" sz="2800" dirty="0">
                <a:solidFill>
                  <a:schemeClr val="accent5"/>
                </a:solidFill>
                <a:latin typeface="Josefin Sans" pitchFamily="2" charset="0"/>
              </a:rPr>
              <a:t> i ulike </a:t>
            </a:r>
            <a:r>
              <a:rPr lang="nb-NO" sz="2800" dirty="0" err="1">
                <a:solidFill>
                  <a:schemeClr val="accent5"/>
                </a:solidFill>
                <a:latin typeface="Josefin Sans" pitchFamily="2" charset="0"/>
              </a:rPr>
              <a:t>samanhengar</a:t>
            </a:r>
            <a:r>
              <a:rPr lang="nb-NO" sz="2800" dirty="0">
                <a:solidFill>
                  <a:schemeClr val="accent5"/>
                </a:solidFill>
                <a:latin typeface="Josefin Sans" pitchFamily="2" charset="0"/>
              </a:rPr>
              <a:t>.»</a:t>
            </a:r>
          </a:p>
          <a:p>
            <a:endParaRPr lang="nb-NO" sz="2800" dirty="0">
              <a:solidFill>
                <a:schemeClr val="accent5"/>
              </a:solidFill>
              <a:latin typeface="Josefin Sans" pitchFamily="2" charset="0"/>
            </a:endParaRPr>
          </a:p>
        </p:txBody>
      </p:sp>
      <p:sp>
        <p:nvSpPr>
          <p:cNvPr id="23" name="Plassholder for innhold 2">
            <a:extLst>
              <a:ext uri="{FF2B5EF4-FFF2-40B4-BE49-F238E27FC236}">
                <a16:creationId xmlns:a16="http://schemas.microsoft.com/office/drawing/2014/main" id="{2AF1D035-F6D9-48B5-B678-D4983A82BB72}"/>
              </a:ext>
            </a:extLst>
          </p:cNvPr>
          <p:cNvSpPr txBox="1">
            <a:spLocks/>
          </p:cNvSpPr>
          <p:nvPr/>
        </p:nvSpPr>
        <p:spPr>
          <a:xfrm>
            <a:off x="429490" y="1714620"/>
            <a:ext cx="6015167" cy="492576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pPr>
            <a:r>
              <a:rPr lang="nb-NO" sz="2000" dirty="0">
                <a:solidFill>
                  <a:schemeClr val="bg1"/>
                </a:solidFill>
                <a:latin typeface="Josefin Sans" pitchFamily="2" charset="0"/>
              </a:rPr>
              <a:t>Normer er det som blir oppfatta som «</a:t>
            </a:r>
            <a:r>
              <a:rPr lang="nb-NO" sz="2000" dirty="0" err="1">
                <a:solidFill>
                  <a:schemeClr val="bg1"/>
                </a:solidFill>
                <a:latin typeface="Josefin Sans" pitchFamily="2" charset="0"/>
              </a:rPr>
              <a:t>vanleg</a:t>
            </a:r>
            <a:r>
              <a:rPr lang="nb-NO" sz="2000" dirty="0">
                <a:solidFill>
                  <a:schemeClr val="bg1"/>
                </a:solidFill>
                <a:latin typeface="Josefin Sans" pitchFamily="2" charset="0"/>
              </a:rPr>
              <a:t>», «normalt» eller «</a:t>
            </a:r>
            <a:r>
              <a:rPr lang="nb-NO" sz="2000" dirty="0" err="1">
                <a:solidFill>
                  <a:schemeClr val="bg1"/>
                </a:solidFill>
                <a:latin typeface="Josefin Sans" pitchFamily="2" charset="0"/>
              </a:rPr>
              <a:t>passande</a:t>
            </a:r>
            <a:r>
              <a:rPr lang="nb-NO" sz="2000" dirty="0">
                <a:solidFill>
                  <a:schemeClr val="bg1"/>
                </a:solidFill>
                <a:latin typeface="Josefin Sans" pitchFamily="2" charset="0"/>
              </a:rPr>
              <a:t>».</a:t>
            </a:r>
          </a:p>
          <a:p>
            <a:pPr marL="285750" indent="-285750">
              <a:lnSpc>
                <a:spcPct val="150000"/>
              </a:lnSpc>
            </a:pPr>
            <a:r>
              <a:rPr lang="nb-NO" sz="2000" dirty="0">
                <a:solidFill>
                  <a:schemeClr val="bg1"/>
                </a:solidFill>
                <a:latin typeface="Josefin Sans" pitchFamily="2" charset="0"/>
              </a:rPr>
              <a:t>Det </a:t>
            </a:r>
            <a:r>
              <a:rPr lang="nb-NO" sz="2000" dirty="0" err="1">
                <a:solidFill>
                  <a:schemeClr val="bg1"/>
                </a:solidFill>
                <a:latin typeface="Josefin Sans" pitchFamily="2" charset="0"/>
              </a:rPr>
              <a:t>finst</a:t>
            </a:r>
            <a:r>
              <a:rPr lang="nb-NO" sz="2000" dirty="0">
                <a:solidFill>
                  <a:schemeClr val="bg1"/>
                </a:solidFill>
                <a:latin typeface="Josefin Sans" pitchFamily="2" charset="0"/>
              </a:rPr>
              <a:t> normer for mange forskjellige ting, for eksempel </a:t>
            </a:r>
            <a:r>
              <a:rPr lang="nb-NO" sz="2000" dirty="0" err="1">
                <a:solidFill>
                  <a:schemeClr val="bg1"/>
                </a:solidFill>
                <a:latin typeface="Josefin Sans" pitchFamily="2" charset="0"/>
              </a:rPr>
              <a:t>korleis</a:t>
            </a:r>
            <a:r>
              <a:rPr lang="nb-NO" sz="2000" dirty="0">
                <a:solidFill>
                  <a:schemeClr val="bg1"/>
                </a:solidFill>
                <a:latin typeface="Josefin Sans" pitchFamily="2" charset="0"/>
              </a:rPr>
              <a:t> vi oppfører oss, kva vi et til høgtider, og kva slags klede vi bruker. </a:t>
            </a:r>
          </a:p>
          <a:p>
            <a:pPr marL="285750" indent="-285750">
              <a:lnSpc>
                <a:spcPct val="150000"/>
              </a:lnSpc>
            </a:pPr>
            <a:r>
              <a:rPr lang="nb-NO" sz="2000" dirty="0">
                <a:solidFill>
                  <a:schemeClr val="bg1"/>
                </a:solidFill>
                <a:latin typeface="Josefin Sans" pitchFamily="2" charset="0"/>
              </a:rPr>
              <a:t>Vi legg </a:t>
            </a:r>
            <a:r>
              <a:rPr lang="nb-NO" sz="2000" dirty="0" err="1">
                <a:solidFill>
                  <a:schemeClr val="bg1"/>
                </a:solidFill>
                <a:latin typeface="Josefin Sans" pitchFamily="2" charset="0"/>
              </a:rPr>
              <a:t>oftast</a:t>
            </a:r>
            <a:r>
              <a:rPr lang="nb-NO" sz="2000" dirty="0">
                <a:solidFill>
                  <a:schemeClr val="bg1"/>
                </a:solidFill>
                <a:latin typeface="Josefin Sans" pitchFamily="2" charset="0"/>
              </a:rPr>
              <a:t> merke til normene når </a:t>
            </a:r>
            <a:r>
              <a:rPr lang="nb-NO" sz="2000" dirty="0" err="1">
                <a:solidFill>
                  <a:schemeClr val="bg1"/>
                </a:solidFill>
                <a:latin typeface="Josefin Sans" pitchFamily="2" charset="0"/>
              </a:rPr>
              <a:t>dei</a:t>
            </a:r>
            <a:r>
              <a:rPr lang="nb-NO" sz="2000" dirty="0">
                <a:solidFill>
                  <a:schemeClr val="bg1"/>
                </a:solidFill>
                <a:latin typeface="Josefin Sans" pitchFamily="2" charset="0"/>
              </a:rPr>
              <a:t> blir brotne.</a:t>
            </a:r>
          </a:p>
          <a:p>
            <a:pPr marL="285750" indent="-285750">
              <a:lnSpc>
                <a:spcPct val="150000"/>
              </a:lnSpc>
            </a:pPr>
            <a:r>
              <a:rPr lang="nb-NO" sz="2000" dirty="0">
                <a:solidFill>
                  <a:schemeClr val="bg1"/>
                </a:solidFill>
                <a:latin typeface="Josefin Sans" pitchFamily="2" charset="0"/>
              </a:rPr>
              <a:t>Normer </a:t>
            </a:r>
            <a:r>
              <a:rPr lang="nb-NO" sz="2000" dirty="0" err="1">
                <a:solidFill>
                  <a:schemeClr val="bg1"/>
                </a:solidFill>
                <a:latin typeface="Josefin Sans" pitchFamily="2" charset="0"/>
              </a:rPr>
              <a:t>utviklar</a:t>
            </a:r>
            <a:r>
              <a:rPr lang="nb-NO" sz="2000" dirty="0">
                <a:solidFill>
                  <a:schemeClr val="bg1"/>
                </a:solidFill>
                <a:latin typeface="Josefin Sans" pitchFamily="2" charset="0"/>
              </a:rPr>
              <a:t> og </a:t>
            </a:r>
            <a:r>
              <a:rPr lang="nb-NO" sz="2000" dirty="0" err="1">
                <a:solidFill>
                  <a:schemeClr val="bg1"/>
                </a:solidFill>
                <a:latin typeface="Josefin Sans" pitchFamily="2" charset="0"/>
              </a:rPr>
              <a:t>forandrar</a:t>
            </a:r>
            <a:r>
              <a:rPr lang="nb-NO" sz="2000" dirty="0">
                <a:solidFill>
                  <a:schemeClr val="bg1"/>
                </a:solidFill>
                <a:latin typeface="Josefin Sans" pitchFamily="2" charset="0"/>
              </a:rPr>
              <a:t> seg. Det var andre normer i </a:t>
            </a:r>
            <a:r>
              <a:rPr lang="nb-NO" sz="2000" dirty="0" err="1">
                <a:solidFill>
                  <a:schemeClr val="bg1"/>
                </a:solidFill>
                <a:latin typeface="Josefin Sans" pitchFamily="2" charset="0"/>
              </a:rPr>
              <a:t>Noreg</a:t>
            </a:r>
            <a:r>
              <a:rPr lang="nb-NO" sz="2000" dirty="0">
                <a:solidFill>
                  <a:schemeClr val="bg1"/>
                </a:solidFill>
                <a:latin typeface="Josefin Sans" pitchFamily="2" charset="0"/>
              </a:rPr>
              <a:t> for femti år </a:t>
            </a:r>
            <a:r>
              <a:rPr lang="nb-NO" sz="2000" dirty="0" err="1">
                <a:solidFill>
                  <a:schemeClr val="bg1"/>
                </a:solidFill>
                <a:latin typeface="Josefin Sans" pitchFamily="2" charset="0"/>
              </a:rPr>
              <a:t>sidan</a:t>
            </a:r>
            <a:r>
              <a:rPr lang="nb-NO" sz="2000" dirty="0">
                <a:solidFill>
                  <a:schemeClr val="bg1"/>
                </a:solidFill>
                <a:latin typeface="Josefin Sans" pitchFamily="2" charset="0"/>
              </a:rPr>
              <a:t>.</a:t>
            </a:r>
          </a:p>
          <a:p>
            <a:pPr marL="285750" indent="-285750">
              <a:lnSpc>
                <a:spcPct val="150000"/>
              </a:lnSpc>
            </a:pPr>
            <a:r>
              <a:rPr lang="nb-NO" sz="2000" dirty="0">
                <a:solidFill>
                  <a:schemeClr val="bg1"/>
                </a:solidFill>
                <a:latin typeface="Josefin Sans" pitchFamily="2" charset="0"/>
              </a:rPr>
              <a:t>Normer kan </a:t>
            </a:r>
            <a:r>
              <a:rPr lang="nb-NO" sz="2000" dirty="0" err="1">
                <a:solidFill>
                  <a:schemeClr val="bg1"/>
                </a:solidFill>
                <a:latin typeface="Josefin Sans" pitchFamily="2" charset="0"/>
              </a:rPr>
              <a:t>vere</a:t>
            </a:r>
            <a:r>
              <a:rPr lang="nb-NO" sz="2000" dirty="0">
                <a:solidFill>
                  <a:schemeClr val="bg1"/>
                </a:solidFill>
                <a:latin typeface="Josefin Sans" pitchFamily="2" charset="0"/>
              </a:rPr>
              <a:t> </a:t>
            </a:r>
            <a:r>
              <a:rPr lang="nb-NO" sz="2000" dirty="0" err="1">
                <a:solidFill>
                  <a:schemeClr val="bg1"/>
                </a:solidFill>
                <a:latin typeface="Josefin Sans" pitchFamily="2" charset="0"/>
              </a:rPr>
              <a:t>ekskluderande</a:t>
            </a:r>
            <a:r>
              <a:rPr lang="nb-NO" sz="2000" dirty="0">
                <a:solidFill>
                  <a:schemeClr val="bg1"/>
                </a:solidFill>
                <a:latin typeface="Josefin Sans" pitchFamily="2" charset="0"/>
              </a:rPr>
              <a:t> og </a:t>
            </a:r>
            <a:r>
              <a:rPr lang="nb-NO" sz="2000" dirty="0" err="1">
                <a:solidFill>
                  <a:schemeClr val="bg1"/>
                </a:solidFill>
                <a:latin typeface="Josefin Sans" pitchFamily="2" charset="0"/>
              </a:rPr>
              <a:t>diskriminerande</a:t>
            </a:r>
            <a:r>
              <a:rPr lang="nb-NO" sz="2000" dirty="0">
                <a:solidFill>
                  <a:schemeClr val="bg1"/>
                </a:solidFill>
                <a:latin typeface="Josefin Sans" pitchFamily="2" charset="0"/>
              </a:rPr>
              <a:t>.</a:t>
            </a:r>
          </a:p>
          <a:p>
            <a:pPr marL="285750" indent="-285750">
              <a:lnSpc>
                <a:spcPct val="150000"/>
              </a:lnSpc>
            </a:pPr>
            <a:r>
              <a:rPr lang="nb-NO" sz="2000" dirty="0">
                <a:solidFill>
                  <a:schemeClr val="bg1"/>
                </a:solidFill>
                <a:latin typeface="Josefin Sans" pitchFamily="2" charset="0"/>
              </a:rPr>
              <a:t>Det </a:t>
            </a:r>
            <a:r>
              <a:rPr lang="nb-NO" sz="2000" dirty="0" err="1">
                <a:solidFill>
                  <a:schemeClr val="bg1"/>
                </a:solidFill>
                <a:latin typeface="Josefin Sans" pitchFamily="2" charset="0"/>
              </a:rPr>
              <a:t>finst</a:t>
            </a:r>
            <a:r>
              <a:rPr lang="nb-NO" sz="2000" dirty="0">
                <a:solidFill>
                  <a:schemeClr val="bg1"/>
                </a:solidFill>
                <a:latin typeface="Josefin Sans" pitchFamily="2" charset="0"/>
              </a:rPr>
              <a:t> også normer for sex!</a:t>
            </a:r>
          </a:p>
          <a:p>
            <a:pPr>
              <a:lnSpc>
                <a:spcPct val="150000"/>
              </a:lnSpc>
            </a:pPr>
            <a:endParaRPr lang="nb-NO" sz="2000" dirty="0">
              <a:solidFill>
                <a:schemeClr val="bg1"/>
              </a:solidFill>
              <a:latin typeface="Josefin Sans" pitchFamily="2" charset="0"/>
            </a:endParaRPr>
          </a:p>
        </p:txBody>
      </p:sp>
    </p:spTree>
    <p:extLst>
      <p:ext uri="{BB962C8B-B14F-4D97-AF65-F5344CB8AC3E}">
        <p14:creationId xmlns:p14="http://schemas.microsoft.com/office/powerpoint/2010/main" val="141054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er seksuell orientering?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Alle liker forskjellige ting når det gjeld sex. </a:t>
            </a:r>
          </a:p>
          <a:p>
            <a:r>
              <a:rPr lang="nb-NO" dirty="0">
                <a:solidFill>
                  <a:schemeClr val="accent5"/>
                </a:solidFill>
                <a:latin typeface="Josefin Sans" pitchFamily="2" charset="0"/>
              </a:rPr>
              <a:t>Alle har ei legning, også kalla seksuell og/eller romantisk orientering.</a:t>
            </a:r>
          </a:p>
          <a:p>
            <a:r>
              <a:rPr lang="nb-NO" dirty="0">
                <a:solidFill>
                  <a:schemeClr val="accent5"/>
                </a:solidFill>
                <a:latin typeface="Josefin Sans" pitchFamily="2" charset="0"/>
              </a:rPr>
              <a:t>Eksempel: bifil, homofil, heterofil, aseksuell/</a:t>
            </a:r>
            <a:r>
              <a:rPr lang="nb-NO" dirty="0" err="1">
                <a:solidFill>
                  <a:schemeClr val="accent5"/>
                </a:solidFill>
                <a:latin typeface="Josefin Sans" pitchFamily="2" charset="0"/>
              </a:rPr>
              <a:t>aromantisk</a:t>
            </a:r>
            <a:r>
              <a:rPr lang="nb-NO" dirty="0">
                <a:solidFill>
                  <a:schemeClr val="accent5"/>
                </a:solidFill>
                <a:latin typeface="Josefin Sans" pitchFamily="2" charset="0"/>
              </a:rPr>
              <a:t>, </a:t>
            </a:r>
            <a:r>
              <a:rPr lang="nb-NO" dirty="0" err="1">
                <a:solidFill>
                  <a:schemeClr val="accent5"/>
                </a:solidFill>
                <a:latin typeface="Josefin Sans" pitchFamily="2" charset="0"/>
              </a:rPr>
              <a:t>panfil</a:t>
            </a:r>
            <a:r>
              <a:rPr lang="nb-NO" dirty="0">
                <a:solidFill>
                  <a:schemeClr val="accent5"/>
                </a:solidFill>
                <a:latin typeface="Josefin Sans" pitchFamily="2" charset="0"/>
              </a:rPr>
              <a:t>, </a:t>
            </a:r>
            <a:r>
              <a:rPr lang="nb-NO" dirty="0" err="1">
                <a:solidFill>
                  <a:schemeClr val="accent5"/>
                </a:solidFill>
                <a:latin typeface="Josefin Sans" pitchFamily="2" charset="0"/>
              </a:rPr>
              <a:t>polyamorøs</a:t>
            </a:r>
            <a:endParaRPr lang="nb-NO" dirty="0">
              <a:solidFill>
                <a:schemeClr val="accent5"/>
              </a:solidFill>
              <a:latin typeface="Josefin Sans" pitchFamily="2" charset="0"/>
            </a:endParaRPr>
          </a:p>
          <a:p>
            <a:r>
              <a:rPr lang="nb-NO" dirty="0">
                <a:solidFill>
                  <a:schemeClr val="accent5"/>
                </a:solidFill>
                <a:latin typeface="Josefin Sans" pitchFamily="2" charset="0"/>
              </a:rPr>
              <a:t>Somme finn </a:t>
            </a:r>
            <a:r>
              <a:rPr lang="nb-NO" dirty="0" err="1">
                <a:solidFill>
                  <a:schemeClr val="accent5"/>
                </a:solidFill>
                <a:latin typeface="Josefin Sans" pitchFamily="2" charset="0"/>
              </a:rPr>
              <a:t>tidleg</a:t>
            </a:r>
            <a:r>
              <a:rPr lang="nb-NO" dirty="0">
                <a:solidFill>
                  <a:schemeClr val="accent5"/>
                </a:solidFill>
                <a:latin typeface="Josefin Sans" pitchFamily="2" charset="0"/>
              </a:rPr>
              <a:t> ut av legninga si, andre finn det aldri ut. </a:t>
            </a:r>
          </a:p>
          <a:p>
            <a:r>
              <a:rPr lang="nb-NO" dirty="0">
                <a:solidFill>
                  <a:schemeClr val="accent5"/>
                </a:solidFill>
                <a:latin typeface="Josefin Sans" pitchFamily="2" charset="0"/>
              </a:rPr>
              <a:t>Seksuell orientering er </a:t>
            </a:r>
            <a:r>
              <a:rPr lang="nb-NO" dirty="0" err="1">
                <a:solidFill>
                  <a:schemeClr val="accent5"/>
                </a:solidFill>
                <a:latin typeface="Josefin Sans" pitchFamily="2" charset="0"/>
              </a:rPr>
              <a:t>noko</a:t>
            </a:r>
            <a:r>
              <a:rPr lang="nb-NO" dirty="0">
                <a:solidFill>
                  <a:schemeClr val="accent5"/>
                </a:solidFill>
                <a:latin typeface="Josefin Sans" pitchFamily="2" charset="0"/>
              </a:rPr>
              <a:t> som kan endre seg!</a:t>
            </a:r>
          </a:p>
          <a:p>
            <a:pPr marL="0" indent="0">
              <a:lnSpc>
                <a:spcPct val="150000"/>
              </a:lnSpc>
              <a:buNone/>
            </a:pPr>
            <a:endParaRPr lang="nb-NO" sz="54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62809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slags normer for sex </a:t>
            </a:r>
            <a:r>
              <a:rPr lang="nb-NO" sz="4000" dirty="0" err="1">
                <a:solidFill>
                  <a:schemeClr val="bg1"/>
                </a:solidFill>
                <a:latin typeface="Josefin Sans" pitchFamily="2" charset="0"/>
                <a:cs typeface="Calibri" panose="020F0502020204030204" pitchFamily="34" charset="0"/>
              </a:rPr>
              <a:t>finst</a:t>
            </a:r>
            <a:r>
              <a:rPr lang="nb-NO" sz="4000" dirty="0">
                <a:solidFill>
                  <a:schemeClr val="bg1"/>
                </a:solidFill>
                <a:latin typeface="Josefin Sans" pitchFamily="2" charset="0"/>
                <a:cs typeface="Calibri" panose="020F0502020204030204" pitchFamily="34" charset="0"/>
              </a:rPr>
              <a:t> det?</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Det er mange </a:t>
            </a:r>
            <a:r>
              <a:rPr lang="nb-NO" dirty="0" err="1">
                <a:solidFill>
                  <a:schemeClr val="accent5"/>
                </a:solidFill>
                <a:latin typeface="Josefin Sans" pitchFamily="2" charset="0"/>
              </a:rPr>
              <a:t>forventningar</a:t>
            </a:r>
            <a:r>
              <a:rPr lang="nb-NO" dirty="0">
                <a:solidFill>
                  <a:schemeClr val="accent5"/>
                </a:solidFill>
                <a:latin typeface="Josefin Sans" pitchFamily="2" charset="0"/>
              </a:rPr>
              <a:t> knytte til sex og seksualitet.</a:t>
            </a:r>
          </a:p>
          <a:p>
            <a:r>
              <a:rPr lang="nb-NO" dirty="0">
                <a:solidFill>
                  <a:schemeClr val="accent5"/>
                </a:solidFill>
                <a:latin typeface="Josefin Sans" pitchFamily="2" charset="0"/>
              </a:rPr>
              <a:t>Kva for normer kjem de på?</a:t>
            </a:r>
          </a:p>
          <a:p>
            <a:r>
              <a:rPr lang="nb-NO" dirty="0">
                <a:solidFill>
                  <a:schemeClr val="accent5"/>
                </a:solidFill>
                <a:latin typeface="Josefin Sans" pitchFamily="2" charset="0"/>
              </a:rPr>
              <a:t>Kvar trur de </a:t>
            </a:r>
            <a:r>
              <a:rPr lang="nb-NO" dirty="0" err="1">
                <a:solidFill>
                  <a:schemeClr val="accent5"/>
                </a:solidFill>
                <a:latin typeface="Josefin Sans" pitchFamily="2" charset="0"/>
              </a:rPr>
              <a:t>desse</a:t>
            </a:r>
            <a:r>
              <a:rPr lang="nb-NO" dirty="0">
                <a:solidFill>
                  <a:schemeClr val="accent5"/>
                </a:solidFill>
                <a:latin typeface="Josefin Sans" pitchFamily="2" charset="0"/>
              </a:rPr>
              <a:t> normene kjem </a:t>
            </a:r>
            <a:r>
              <a:rPr lang="nb-NO" dirty="0" err="1">
                <a:solidFill>
                  <a:schemeClr val="accent5"/>
                </a:solidFill>
                <a:latin typeface="Josefin Sans" pitchFamily="2" charset="0"/>
              </a:rPr>
              <a:t>frå</a:t>
            </a:r>
            <a:r>
              <a:rPr lang="nb-NO" dirty="0">
                <a:solidFill>
                  <a:schemeClr val="accent5"/>
                </a:solidFill>
                <a:latin typeface="Josefin Sans" pitchFamily="2" charset="0"/>
              </a:rPr>
              <a:t>?</a:t>
            </a:r>
          </a:p>
          <a:p>
            <a:r>
              <a:rPr lang="nb-NO" dirty="0">
                <a:solidFill>
                  <a:schemeClr val="accent5"/>
                </a:solidFill>
                <a:latin typeface="Josefin Sans" pitchFamily="2" charset="0"/>
              </a:rPr>
              <a:t>Er </a:t>
            </a:r>
            <a:r>
              <a:rPr lang="nb-NO" dirty="0" err="1">
                <a:solidFill>
                  <a:schemeClr val="accent5"/>
                </a:solidFill>
                <a:latin typeface="Josefin Sans" pitchFamily="2" charset="0"/>
              </a:rPr>
              <a:t>desse</a:t>
            </a:r>
            <a:r>
              <a:rPr lang="nb-NO" dirty="0">
                <a:solidFill>
                  <a:schemeClr val="accent5"/>
                </a:solidFill>
                <a:latin typeface="Josefin Sans" pitchFamily="2" charset="0"/>
              </a:rPr>
              <a:t> normene nødvendige?</a:t>
            </a:r>
          </a:p>
          <a:p>
            <a:r>
              <a:rPr lang="nb-NO" dirty="0">
                <a:solidFill>
                  <a:schemeClr val="accent5"/>
                </a:solidFill>
                <a:latin typeface="Josefin Sans" pitchFamily="2" charset="0"/>
              </a:rPr>
              <a:t>Er </a:t>
            </a:r>
            <a:r>
              <a:rPr lang="nb-NO" dirty="0" err="1">
                <a:solidFill>
                  <a:schemeClr val="accent5"/>
                </a:solidFill>
                <a:latin typeface="Josefin Sans" pitchFamily="2" charset="0"/>
              </a:rPr>
              <a:t>verkelegheita</a:t>
            </a:r>
            <a:r>
              <a:rPr lang="nb-NO" dirty="0">
                <a:solidFill>
                  <a:schemeClr val="accent5"/>
                </a:solidFill>
                <a:latin typeface="Josefin Sans" pitchFamily="2" charset="0"/>
              </a:rPr>
              <a:t> annleis </a:t>
            </a:r>
            <a:r>
              <a:rPr lang="nb-NO" dirty="0" err="1">
                <a:solidFill>
                  <a:schemeClr val="accent5"/>
                </a:solidFill>
                <a:latin typeface="Josefin Sans" pitchFamily="2" charset="0"/>
              </a:rPr>
              <a:t>frå</a:t>
            </a:r>
            <a:r>
              <a:rPr lang="nb-NO" dirty="0">
                <a:solidFill>
                  <a:schemeClr val="accent5"/>
                </a:solidFill>
                <a:latin typeface="Josefin Sans" pitchFamily="2" charset="0"/>
              </a:rPr>
              <a:t> </a:t>
            </a:r>
            <a:r>
              <a:rPr lang="nb-NO" dirty="0" err="1">
                <a:solidFill>
                  <a:schemeClr val="accent5"/>
                </a:solidFill>
                <a:latin typeface="Josefin Sans" pitchFamily="2" charset="0"/>
              </a:rPr>
              <a:t>norma</a:t>
            </a:r>
            <a:r>
              <a:rPr lang="nb-NO" dirty="0">
                <a:solidFill>
                  <a:schemeClr val="accent5"/>
                </a:solidFill>
                <a:latin typeface="Josefin Sans" pitchFamily="2" charset="0"/>
              </a:rPr>
              <a:t>?</a:t>
            </a:r>
          </a:p>
          <a:p>
            <a:pPr>
              <a:lnSpc>
                <a:spcPct val="150000"/>
              </a:lnSpc>
            </a:pPr>
            <a:endParaRPr lang="nb-NO" sz="54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95187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er sex?</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chemeClr val="accent5"/>
                </a:solidFill>
                <a:latin typeface="Josefin Sans" pitchFamily="2" charset="0"/>
              </a:rPr>
              <a:t>Det </a:t>
            </a:r>
            <a:r>
              <a:rPr lang="nb-NO" sz="2400" dirty="0" err="1">
                <a:solidFill>
                  <a:schemeClr val="accent5"/>
                </a:solidFill>
                <a:latin typeface="Josefin Sans" pitchFamily="2" charset="0"/>
              </a:rPr>
              <a:t>finst</a:t>
            </a:r>
            <a:r>
              <a:rPr lang="nb-NO" sz="2400" dirty="0">
                <a:solidFill>
                  <a:schemeClr val="accent5"/>
                </a:solidFill>
                <a:latin typeface="Josefin Sans" pitchFamily="2" charset="0"/>
              </a:rPr>
              <a:t> mange </a:t>
            </a:r>
            <a:r>
              <a:rPr lang="nb-NO" sz="2400" dirty="0" err="1">
                <a:solidFill>
                  <a:schemeClr val="accent5"/>
                </a:solidFill>
                <a:latin typeface="Josefin Sans" pitchFamily="2" charset="0"/>
              </a:rPr>
              <a:t>definisjonar</a:t>
            </a:r>
            <a:r>
              <a:rPr lang="nb-NO" sz="2400" dirty="0">
                <a:solidFill>
                  <a:schemeClr val="accent5"/>
                </a:solidFill>
                <a:latin typeface="Josefin Sans" pitchFamily="2" charset="0"/>
              </a:rPr>
              <a:t> på sex. </a:t>
            </a:r>
            <a:r>
              <a:rPr lang="nb-NO" sz="2400" dirty="0" err="1">
                <a:solidFill>
                  <a:schemeClr val="accent5"/>
                </a:solidFill>
                <a:latin typeface="Josefin Sans" pitchFamily="2" charset="0"/>
              </a:rPr>
              <a:t>Ein</a:t>
            </a:r>
            <a:r>
              <a:rPr lang="nb-NO" sz="2400" dirty="0">
                <a:solidFill>
                  <a:schemeClr val="accent5"/>
                </a:solidFill>
                <a:latin typeface="Josefin Sans" pitchFamily="2" charset="0"/>
              </a:rPr>
              <a:t> definisjon kan </a:t>
            </a:r>
            <a:r>
              <a:rPr lang="nb-NO" sz="2400" dirty="0" err="1">
                <a:solidFill>
                  <a:schemeClr val="accent5"/>
                </a:solidFill>
                <a:latin typeface="Josefin Sans" pitchFamily="2" charset="0"/>
              </a:rPr>
              <a:t>vere</a:t>
            </a:r>
            <a:r>
              <a:rPr lang="nb-NO" sz="2400" dirty="0">
                <a:solidFill>
                  <a:schemeClr val="accent5"/>
                </a:solidFill>
                <a:latin typeface="Josefin Sans" pitchFamily="2" charset="0"/>
              </a:rPr>
              <a:t> «kose </a:t>
            </a:r>
            <a:r>
              <a:rPr lang="nb-NO" sz="2400" dirty="0" err="1">
                <a:solidFill>
                  <a:schemeClr val="accent5"/>
                </a:solidFill>
                <a:latin typeface="Josefin Sans" pitchFamily="2" charset="0"/>
              </a:rPr>
              <a:t>utan</a:t>
            </a:r>
            <a:r>
              <a:rPr lang="nb-NO" sz="2400" dirty="0">
                <a:solidFill>
                  <a:schemeClr val="accent5"/>
                </a:solidFill>
                <a:latin typeface="Josefin Sans" pitchFamily="2" charset="0"/>
              </a:rPr>
              <a:t> klede. Sex er </a:t>
            </a:r>
            <a:r>
              <a:rPr lang="nb-NO" sz="2400" dirty="0" err="1">
                <a:solidFill>
                  <a:schemeClr val="accent5"/>
                </a:solidFill>
                <a:latin typeface="Josefin Sans" pitchFamily="2" charset="0"/>
              </a:rPr>
              <a:t>meir</a:t>
            </a:r>
            <a:r>
              <a:rPr lang="nb-NO" sz="2400" dirty="0">
                <a:solidFill>
                  <a:schemeClr val="accent5"/>
                </a:solidFill>
                <a:latin typeface="Josefin Sans" pitchFamily="2" charset="0"/>
              </a:rPr>
              <a:t> enn samleie. </a:t>
            </a:r>
            <a:r>
              <a:rPr lang="nb-NO" sz="2400" dirty="0" err="1">
                <a:solidFill>
                  <a:schemeClr val="accent5"/>
                </a:solidFill>
                <a:latin typeface="Josefin Sans" pitchFamily="2" charset="0"/>
              </a:rPr>
              <a:t>Onanering</a:t>
            </a:r>
            <a:r>
              <a:rPr lang="nb-NO" sz="2400" dirty="0">
                <a:solidFill>
                  <a:schemeClr val="accent5"/>
                </a:solidFill>
                <a:latin typeface="Josefin Sans" pitchFamily="2" charset="0"/>
              </a:rPr>
              <a:t>, beføling og suging er også sex. </a:t>
            </a:r>
          </a:p>
          <a:p>
            <a:r>
              <a:rPr lang="nb-NO" sz="2400" dirty="0" err="1">
                <a:solidFill>
                  <a:schemeClr val="accent5"/>
                </a:solidFill>
                <a:latin typeface="Josefin Sans" pitchFamily="2" charset="0"/>
              </a:rPr>
              <a:t>Ein</a:t>
            </a:r>
            <a:r>
              <a:rPr lang="nb-NO" sz="2400" dirty="0">
                <a:solidFill>
                  <a:schemeClr val="accent5"/>
                </a:solidFill>
                <a:latin typeface="Josefin Sans" pitchFamily="2" charset="0"/>
              </a:rPr>
              <a:t> kan ha sex med seg </a:t>
            </a:r>
            <a:r>
              <a:rPr lang="nb-NO" sz="2400" dirty="0" err="1">
                <a:solidFill>
                  <a:schemeClr val="accent5"/>
                </a:solidFill>
                <a:latin typeface="Josefin Sans" pitchFamily="2" charset="0"/>
              </a:rPr>
              <a:t>sjølv</a:t>
            </a:r>
            <a:r>
              <a:rPr lang="nb-NO" sz="2400" dirty="0">
                <a:solidFill>
                  <a:schemeClr val="accent5"/>
                </a:solidFill>
                <a:latin typeface="Josefin Sans" pitchFamily="2" charset="0"/>
              </a:rPr>
              <a:t> og andre.</a:t>
            </a:r>
          </a:p>
          <a:p>
            <a:pPr marL="285750" indent="-285750">
              <a:lnSpc>
                <a:spcPct val="150000"/>
              </a:lnSpc>
            </a:pPr>
            <a:r>
              <a:rPr lang="nb-NO" sz="2400" dirty="0">
                <a:solidFill>
                  <a:schemeClr val="accent5"/>
                </a:solidFill>
                <a:latin typeface="Josefin Sans" pitchFamily="2" charset="0"/>
              </a:rPr>
              <a:t>Sex kan </a:t>
            </a:r>
            <a:r>
              <a:rPr lang="nb-NO" sz="2400" dirty="0" err="1">
                <a:solidFill>
                  <a:schemeClr val="accent5"/>
                </a:solidFill>
                <a:latin typeface="Josefin Sans" pitchFamily="2" charset="0"/>
              </a:rPr>
              <a:t>vere</a:t>
            </a:r>
            <a:r>
              <a:rPr lang="nb-NO" sz="2400" dirty="0">
                <a:solidFill>
                  <a:schemeClr val="accent5"/>
                </a:solidFill>
                <a:latin typeface="Josefin Sans" pitchFamily="2" charset="0"/>
              </a:rPr>
              <a:t> mange ting:</a:t>
            </a:r>
          </a:p>
          <a:p>
            <a:pPr marL="742950" lvl="1" indent="-285750">
              <a:lnSpc>
                <a:spcPct val="150000"/>
              </a:lnSpc>
            </a:pPr>
            <a:r>
              <a:rPr lang="nb-NO" sz="1800" dirty="0" err="1">
                <a:solidFill>
                  <a:schemeClr val="accent5"/>
                </a:solidFill>
                <a:latin typeface="Josefin Sans" pitchFamily="2" charset="0"/>
              </a:rPr>
              <a:t>onanering</a:t>
            </a:r>
            <a:endParaRPr lang="nb-NO" sz="1800" dirty="0">
              <a:solidFill>
                <a:schemeClr val="accent5"/>
              </a:solidFill>
              <a:latin typeface="Josefin Sans" pitchFamily="2" charset="0"/>
            </a:endParaRPr>
          </a:p>
          <a:p>
            <a:pPr marL="742950" lvl="1" indent="-285750">
              <a:lnSpc>
                <a:spcPct val="150000"/>
              </a:lnSpc>
            </a:pPr>
            <a:r>
              <a:rPr lang="nb-NO" sz="1800" dirty="0">
                <a:solidFill>
                  <a:schemeClr val="accent5"/>
                </a:solidFill>
                <a:latin typeface="Josefin Sans" pitchFamily="2" charset="0"/>
              </a:rPr>
              <a:t>beføling</a:t>
            </a:r>
          </a:p>
          <a:p>
            <a:pPr marL="742950" lvl="1" indent="-285750">
              <a:lnSpc>
                <a:spcPct val="150000"/>
              </a:lnSpc>
            </a:pPr>
            <a:r>
              <a:rPr lang="nb-NO" sz="1800" dirty="0">
                <a:solidFill>
                  <a:schemeClr val="accent5"/>
                </a:solidFill>
                <a:latin typeface="Josefin Sans" pitchFamily="2" charset="0"/>
              </a:rPr>
              <a:t>penetrering</a:t>
            </a:r>
          </a:p>
          <a:p>
            <a:pPr marL="742950" lvl="1" indent="-285750">
              <a:lnSpc>
                <a:spcPct val="150000"/>
              </a:lnSpc>
            </a:pPr>
            <a:r>
              <a:rPr lang="nb-NO" sz="1800" dirty="0">
                <a:solidFill>
                  <a:schemeClr val="accent5"/>
                </a:solidFill>
                <a:latin typeface="Josefin Sans" pitchFamily="2" charset="0"/>
              </a:rPr>
              <a:t>suging og </a:t>
            </a:r>
            <a:r>
              <a:rPr lang="nb-NO" sz="1800" dirty="0" err="1">
                <a:solidFill>
                  <a:schemeClr val="accent5"/>
                </a:solidFill>
                <a:latin typeface="Josefin Sans" pitchFamily="2" charset="0"/>
              </a:rPr>
              <a:t>slikking</a:t>
            </a:r>
            <a:r>
              <a:rPr lang="nb-NO" sz="1800" dirty="0">
                <a:solidFill>
                  <a:schemeClr val="accent5"/>
                </a:solidFill>
                <a:latin typeface="Josefin Sans" pitchFamily="2" charset="0"/>
              </a:rPr>
              <a:t>/munnsex</a:t>
            </a:r>
          </a:p>
          <a:p>
            <a:pPr marL="742950" lvl="1" indent="-285750">
              <a:lnSpc>
                <a:spcPct val="150000"/>
              </a:lnSpc>
            </a:pPr>
            <a:r>
              <a:rPr lang="nb-NO" sz="1800" dirty="0">
                <a:solidFill>
                  <a:schemeClr val="accent5"/>
                </a:solidFill>
                <a:latin typeface="Josefin Sans" pitchFamily="2" charset="0"/>
              </a:rPr>
              <a:t>fantasi / snakking / ikke-seksuelle </a:t>
            </a:r>
            <a:r>
              <a:rPr lang="nb-NO" sz="1800" dirty="0" err="1">
                <a:solidFill>
                  <a:schemeClr val="accent5"/>
                </a:solidFill>
                <a:latin typeface="Josefin Sans" pitchFamily="2" charset="0"/>
              </a:rPr>
              <a:t>handlingar</a:t>
            </a:r>
            <a:r>
              <a:rPr lang="nb-NO" sz="1800" dirty="0">
                <a:solidFill>
                  <a:schemeClr val="accent5"/>
                </a:solidFill>
                <a:latin typeface="Josefin Sans" pitchFamily="2" charset="0"/>
              </a:rPr>
              <a:t> i ei seksuell setting</a:t>
            </a:r>
          </a:p>
          <a:p>
            <a:pPr>
              <a:lnSpc>
                <a:spcPct val="150000"/>
              </a:lnSpc>
            </a:pPr>
            <a:endParaRPr lang="nb-NO" sz="32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981289369"/>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45D7697-88C6-4E1F-9F70-959A56667D69}">
  <ds:schemaRefs>
    <ds:schemaRef ds:uri="http://schemas.microsoft.com/sharepoint/v3/contenttype/forms"/>
  </ds:schemaRefs>
</ds:datastoreItem>
</file>

<file path=customXml/itemProps2.xml><?xml version="1.0" encoding="utf-8"?>
<ds:datastoreItem xmlns:ds="http://schemas.openxmlformats.org/officeDocument/2006/customXml" ds:itemID="{B2445D73-B604-4883-B43D-5889231A3B8A}"/>
</file>

<file path=customXml/itemProps3.xml><?xml version="1.0" encoding="utf-8"?>
<ds:datastoreItem xmlns:ds="http://schemas.openxmlformats.org/officeDocument/2006/customXml" ds:itemID="{271DB35A-A9D6-4298-BF06-F02281063F5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1374</TotalTime>
  <Words>4206</Words>
  <Application>Microsoft Office PowerPoint</Application>
  <PresentationFormat>Widescreen</PresentationFormat>
  <Paragraphs>324</Paragraphs>
  <Slides>34</Slides>
  <Notes>34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34</vt:i4>
      </vt:variant>
    </vt:vector>
  </HeadingPairs>
  <TitlesOfParts>
    <vt:vector size="40" baseType="lpstr">
      <vt:lpstr>Arial</vt:lpstr>
      <vt:lpstr>Calibri</vt:lpstr>
      <vt:lpstr>Calibri Light</vt:lpstr>
      <vt:lpstr>Josefin Sans</vt:lpstr>
      <vt:lpstr>Minion Pro</vt:lpstr>
      <vt:lpstr>Office Theme</vt:lpstr>
      <vt:lpstr>PowerPoint-presentasjon</vt:lpstr>
      <vt:lpstr>Kvifor seksualitetsundervisning?</vt:lpstr>
      <vt:lpstr>Korleis snakke om sex?</vt:lpstr>
      <vt:lpstr>Seksualiteten din er #verdifull</vt:lpstr>
      <vt:lpstr>Normer og sex</vt:lpstr>
      <vt:lpstr>Hva er en norm?</vt:lpstr>
      <vt:lpstr>Kva er seksuell orientering?</vt:lpstr>
      <vt:lpstr>Kva slags normer for sex finst det?</vt:lpstr>
      <vt:lpstr>Kva er sex?</vt:lpstr>
      <vt:lpstr>PowerPoint-presentasjon</vt:lpstr>
      <vt:lpstr>Felles refleksjon</vt:lpstr>
      <vt:lpstr>Seksuell utforsking</vt:lpstr>
      <vt:lpstr>PowerPoint-presentasjon</vt:lpstr>
      <vt:lpstr>Samtykke og kommunikasjon</vt:lpstr>
      <vt:lpstr>Kommunikasjon og grenser</vt:lpstr>
      <vt:lpstr>Oppgåve: Mine og dine grenser</vt:lpstr>
      <vt:lpstr>Diskuter i grupper</vt:lpstr>
      <vt:lpstr>Felles refleksjon</vt:lpstr>
      <vt:lpstr>Kommunikasjon</vt:lpstr>
      <vt:lpstr>Kva er samtykke?</vt:lpstr>
      <vt:lpstr>Korleis sikre samtykke?</vt:lpstr>
      <vt:lpstr>Oppgåve: Korleis hjelpe kvarandre i grensesituasjonar?</vt:lpstr>
      <vt:lpstr>Samtykke og kommunikasjon: Oppsummering</vt:lpstr>
      <vt:lpstr>PowerPoint-presentasjon</vt:lpstr>
      <vt:lpstr>Korleis kan vi vite om vi har lyst til å ha sex?</vt:lpstr>
      <vt:lpstr>Oppgåve: Klar for å ha sex?</vt:lpstr>
      <vt:lpstr>Oppsummering</vt:lpstr>
      <vt:lpstr>PowerPoint-presentasjon</vt:lpstr>
      <vt:lpstr>Kva er kroppspress?</vt:lpstr>
      <vt:lpstr>PowerPoint-presentasjon</vt:lpstr>
      <vt:lpstr>Oppsummering</vt:lpstr>
      <vt:lpstr>Kroppspress og reklame</vt:lpstr>
      <vt:lpstr>Oppsummering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48</cp:revision>
  <dcterms:created xsi:type="dcterms:W3CDTF">2022-01-03T08:54:51Z</dcterms:created>
  <dcterms:modified xsi:type="dcterms:W3CDTF">2022-02-06T17:04:49Z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ies>
</file>