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70" r:id="rId3"/>
    <p:sldId id="276" r:id="rId4"/>
    <p:sldId id="267" r:id="rId5"/>
    <p:sldId id="257" r:id="rId6"/>
    <p:sldId id="278" r:id="rId7"/>
    <p:sldId id="264" r:id="rId8"/>
    <p:sldId id="265" r:id="rId9"/>
    <p:sldId id="269" r:id="rId10"/>
    <p:sldId id="271" r:id="rId11"/>
    <p:sldId id="272" r:id="rId12"/>
    <p:sldId id="274" r:id="rId13"/>
    <p:sldId id="277" r:id="rId14"/>
    <p:sldId id="275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5003E"/>
    <a:srgbClr val="ED7933"/>
    <a:srgbClr val="CE2645"/>
    <a:srgbClr val="FBE9EC"/>
    <a:srgbClr val="7D2253"/>
    <a:srgbClr val="0D1A6B"/>
    <a:srgbClr val="00A59C"/>
    <a:srgbClr val="9C182F"/>
    <a:srgbClr val="111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24"/>
  </p:normalViewPr>
  <p:slideViewPr>
    <p:cSldViewPr snapToGrid="0" snapToObjects="1">
      <p:cViewPr varScale="1">
        <p:scale>
          <a:sx n="62" d="100"/>
          <a:sy n="62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3C5EE-92E0-4003-BC47-B55099426ED6}" type="datetimeFigureOut">
              <a:rPr lang="nb-NO" smtClean="0"/>
              <a:t>06.01.2021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19A81-9280-4DCC-B560-3E12E36CA0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57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19A81-9280-4DCC-B560-3E12E36CA05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66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Trivsel og helse er viktig, og handler ikke bare om sunn kost og mosjon, men også å ha det godt med familie, venner, i klassen og med seg selv.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nb-NO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Alle mennesker er forskjellige og har ulik oppfatning om hva som er godt, trygt og sunt for dem selv.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nb-NO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Hva én person synes er godt er ikke nødvendigvis det samme som hva en annen person synes.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19A81-9280-4DCC-B560-3E12E36CA05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88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19A81-9280-4DCC-B560-3E12E36CA0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819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Ble profilene deres oppfattet som dere hadde tenkt?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Hva er fordelene og ulempene med å ha mer enn én profil på samme møtested på internett?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Hvordan kan ulike bilder oppfattes av andre?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Hva er en god profil og en dårlig profil på internett?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Hva må man tenke på før man velger brukernavn og profilbilde?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Hva må man tenke på før man skriver noe personlig om seg selv på internett?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Hva kan være årsaken til at noen skriver noe om seg selv som ikke er sant?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19A81-9280-4DCC-B560-3E12E36CA0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375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Hva fortalte de forskjellige personene om hvordan det føltes å være forelsket?</a:t>
            </a:r>
          </a:p>
          <a:p>
            <a:pPr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Tror dere at alle føler forelskelse på samme måte?</a:t>
            </a:r>
          </a:p>
          <a:p>
            <a:pPr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Tror dere det kan være forskjell på å være forelsket når man er barn, ung eller voksen?</a:t>
            </a:r>
          </a:p>
          <a:p>
            <a:pPr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Hvilke gode og dårlige sider ved forelskelse fortalte den dere intervjuet om?</a:t>
            </a:r>
          </a:p>
          <a:p>
            <a:pPr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Tror dere mange på deres alder er forelsket? Tror dere det er mange som ikke er det?</a:t>
            </a:r>
          </a:p>
          <a:p>
            <a:pPr>
              <a:spcAft>
                <a:spcPts val="1200"/>
              </a:spcAft>
            </a:pPr>
            <a:r>
              <a:rPr lang="nb-NO" b="0" dirty="0">
                <a:solidFill>
                  <a:schemeClr val="tx1"/>
                </a:solidFill>
              </a:rPr>
              <a:t>Synes dere det snakkes mye om forelskelse?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19A81-9280-4DCC-B560-3E12E36CA05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68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på presentasjon/avslutningsslide">
    <p:bg>
      <p:bgPr>
        <a:blipFill dpi="0" rotWithShape="1">
          <a:blip r:embed="rId2">
            <a:alphaModFix amt="43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188000"/>
                    </a14:imgEffect>
                  </a14:imgLayer>
                </a14:imgProps>
              </a:ext>
            </a:extLst>
          </a:blip>
          <a:srcRect/>
          <a:tile tx="0" ty="0" sx="85000" sy="85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E68F591-8E10-5C49-9E1C-5BF32E6B4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046" y="4604529"/>
            <a:ext cx="11579908" cy="1152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5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ADC013F-BC6D-ED43-A62D-9E045F9E6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046" y="5756993"/>
            <a:ext cx="10291763" cy="755650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F11BF3-1C32-4210-9FA6-5BCF761671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8033" y="274540"/>
            <a:ext cx="2034296" cy="1045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25B76-51EC-43CF-A9B5-8D0A967812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38096" y="274540"/>
            <a:ext cx="116149" cy="10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8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psett for tre innholddeler">
    <p:bg>
      <p:bgPr>
        <a:solidFill>
          <a:srgbClr val="ED79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EE93C69-C9C7-E24C-96BF-83675CE1FB61}"/>
              </a:ext>
            </a:extLst>
          </p:cNvPr>
          <p:cNvSpPr/>
          <p:nvPr userDrawn="1"/>
        </p:nvSpPr>
        <p:spPr>
          <a:xfrm>
            <a:off x="424097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0BA90-2C77-3742-A6D9-6147FC75A8BF}"/>
              </a:ext>
            </a:extLst>
          </p:cNvPr>
          <p:cNvSpPr/>
          <p:nvPr userDrawn="1"/>
        </p:nvSpPr>
        <p:spPr>
          <a:xfrm>
            <a:off x="4326775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DA99E8-C451-8D44-8562-52C8E1D7EB07}"/>
              </a:ext>
            </a:extLst>
          </p:cNvPr>
          <p:cNvSpPr/>
          <p:nvPr userDrawn="1"/>
        </p:nvSpPr>
        <p:spPr>
          <a:xfrm>
            <a:off x="8211736" y="1601520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7543B21C-EFC5-5A4F-8AFB-903651A0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068" y="2807127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F8648E7-7E9E-DC4A-AE85-1AC37F54574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77067" y="1796230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4CB9F357-8AE2-524A-8B1C-A1C52D7B147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88476" y="2807127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E2B84E0E-0B7D-8341-A086-4345FEEB62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8475" y="1796230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6FCEB760-1028-D54A-ABEF-6D7A24F3C4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82787" y="2798421"/>
            <a:ext cx="3015668" cy="953899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101451F7-D896-1B4A-80D5-473D760EBB1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482786" y="1787524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ECEEE74-10C1-D74D-995B-0ED2FA431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3ADE22A-E0A3-5348-BA22-8DD08BCE2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ABF7F14E-EEE6-8347-9DE9-FD2CD5FB805A}"/>
              </a:ext>
            </a:extLst>
          </p:cNvPr>
          <p:cNvSpPr/>
          <p:nvPr userDrawn="1"/>
        </p:nvSpPr>
        <p:spPr>
          <a:xfrm>
            <a:off x="441194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5DF0267-749A-4848-879B-2F5ECF259415}"/>
              </a:ext>
            </a:extLst>
          </p:cNvPr>
          <p:cNvSpPr/>
          <p:nvPr userDrawn="1"/>
        </p:nvSpPr>
        <p:spPr>
          <a:xfrm>
            <a:off x="4343872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306BE64-541C-124E-AF6B-9504664D7C98}"/>
              </a:ext>
            </a:extLst>
          </p:cNvPr>
          <p:cNvSpPr/>
          <p:nvPr userDrawn="1"/>
        </p:nvSpPr>
        <p:spPr>
          <a:xfrm>
            <a:off x="8228833" y="4158418"/>
            <a:ext cx="3539067" cy="233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222E62D0-66DD-664D-AA61-F5214BB90D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4165" y="5364025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9889994B-C063-8347-BF1B-52E88E321B8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94164" y="4353128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A9A7D2C0-382C-844D-BCC5-9866F8F8E3C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605573" y="5364025"/>
            <a:ext cx="3015668" cy="945193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072A21FE-4E2E-2844-B9BC-FC96088080A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05572" y="4353128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innhold 2">
            <a:extLst>
              <a:ext uri="{FF2B5EF4-FFF2-40B4-BE49-F238E27FC236}">
                <a16:creationId xmlns:a16="http://schemas.microsoft.com/office/drawing/2014/main" id="{D4572613-4CCB-5F46-B254-1E6D0AED447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99884" y="5355319"/>
            <a:ext cx="3015668" cy="953899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F3A514DC-D7B2-7E4D-8763-2E0201F4FFB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499883" y="4344422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ittel 1">
            <a:extLst>
              <a:ext uri="{FF2B5EF4-FFF2-40B4-BE49-F238E27FC236}">
                <a16:creationId xmlns:a16="http://schemas.microsoft.com/office/drawing/2014/main" id="{15B1D0F1-6D06-594A-B95D-E314A1E50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i presentasjon/forklarende tekst til bilde/figur/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EE067295-4F1B-3240-BD1E-FB94EDAF6E15}"/>
              </a:ext>
            </a:extLst>
          </p:cNvPr>
          <p:cNvSpPr/>
          <p:nvPr userDrawn="1"/>
        </p:nvSpPr>
        <p:spPr>
          <a:xfrm>
            <a:off x="0" y="1"/>
            <a:ext cx="6096001" cy="6858000"/>
          </a:xfrm>
          <a:prstGeom prst="rect">
            <a:avLst/>
          </a:prstGeom>
          <a:solidFill>
            <a:srgbClr val="C5003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19" y="882176"/>
            <a:ext cx="5260902" cy="3000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14EB6FBA-189C-0147-B430-222B8324B3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2138" y="879165"/>
            <a:ext cx="5279243" cy="509666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9" y="4040373"/>
            <a:ext cx="5260902" cy="193545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BDD4FE00-C82A-49BB-8F6A-D3342F073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25053"/>
            <a:ext cx="599001" cy="6907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3BD91E5-2E96-4F41-99AD-5605F883A2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57082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oppsett for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31D3D7-EBFA-CE42-97B6-78B05669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03" y="1729409"/>
            <a:ext cx="11063593" cy="4393095"/>
          </a:xfrm>
        </p:spPr>
        <p:txBody>
          <a:bodyPr/>
          <a:lstStyle>
            <a:lvl1pPr>
              <a:defRPr b="1">
                <a:solidFill>
                  <a:srgbClr val="CE264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298AC7A0-FB63-BE4A-A602-BF5FA54D2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 b="1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0331EF3-C93F-B348-BB73-B48A1C68D01C}"/>
              </a:ext>
            </a:extLst>
          </p:cNvPr>
          <p:cNvSpPr/>
          <p:nvPr userDrawn="1"/>
        </p:nvSpPr>
        <p:spPr>
          <a:xfrm>
            <a:off x="564203" y="586443"/>
            <a:ext cx="171293" cy="765279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F7C49E9C-EC12-488B-8A05-682643F7D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25053"/>
            <a:ext cx="599001" cy="6907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624D9D4-3ABF-4142-A0C7-62E52E4759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57082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t oppsett for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AF99CE1-9EDB-BB44-A431-C18A35A1219C}"/>
              </a:ext>
            </a:extLst>
          </p:cNvPr>
          <p:cNvSpPr/>
          <p:nvPr userDrawn="1"/>
        </p:nvSpPr>
        <p:spPr>
          <a:xfrm>
            <a:off x="6356813" y="0"/>
            <a:ext cx="5850835" cy="6858000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2247A95-538C-7D45-B31B-3296B7894240}"/>
              </a:ext>
            </a:extLst>
          </p:cNvPr>
          <p:cNvSpPr/>
          <p:nvPr userDrawn="1"/>
        </p:nvSpPr>
        <p:spPr>
          <a:xfrm>
            <a:off x="429021" y="524620"/>
            <a:ext cx="550615" cy="5914575"/>
          </a:xfrm>
          <a:prstGeom prst="rect">
            <a:avLst/>
          </a:prstGeom>
          <a:solidFill>
            <a:srgbClr val="C5003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1041" y="524620"/>
            <a:ext cx="4538218" cy="318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sz="3500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14EB6FBA-189C-0147-B430-222B8324B3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74891" y="879165"/>
            <a:ext cx="4783382" cy="5595265"/>
          </a:xfrm>
        </p:spPr>
        <p:txBody>
          <a:bodyPr anchor="t"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041" y="3803078"/>
            <a:ext cx="4538218" cy="2636117"/>
          </a:xfrm>
        </p:spPr>
        <p:txBody>
          <a:bodyPr anchor="t"/>
          <a:lstStyle>
            <a:lvl1pPr marL="0" indent="0" algn="l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9F2D881A-84D9-4EC2-8766-F0217B8FD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25053"/>
            <a:ext cx="599001" cy="6907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77ED51B-7473-4C1D-B089-94FBBCF25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57082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3BB5B9-C72B-B34C-ADCF-258D6297C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203" y="2678705"/>
            <a:ext cx="5181600" cy="3443799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E3856BCB-B319-5D47-992D-855C74177170}"/>
              </a:ext>
            </a:extLst>
          </p:cNvPr>
          <p:cNvCxnSpPr/>
          <p:nvPr userDrawn="1"/>
        </p:nvCxnSpPr>
        <p:spPr>
          <a:xfrm>
            <a:off x="6096000" y="2308767"/>
            <a:ext cx="0" cy="3443799"/>
          </a:xfrm>
          <a:prstGeom prst="line">
            <a:avLst/>
          </a:prstGeom>
          <a:ln>
            <a:solidFill>
              <a:srgbClr val="ED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9E505F51-1479-1941-B46A-7523E31B86E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56530" y="2678705"/>
            <a:ext cx="5181600" cy="3443799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5034E28F-612D-0643-8E33-B0ECA9114AB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64203" y="1711588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4">
            <a:extLst>
              <a:ext uri="{FF2B5EF4-FFF2-40B4-BE49-F238E27FC236}">
                <a16:creationId xmlns:a16="http://schemas.microsoft.com/office/drawing/2014/main" id="{E63777B1-D249-6440-9348-9E6DC0E6A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343" y="1711588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3AA11D0F-CF5C-8A4A-BDB8-2401B4B74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3D2B2FF-C30B-654C-891C-7537A5F9A0FA}"/>
              </a:ext>
            </a:extLst>
          </p:cNvPr>
          <p:cNvSpPr/>
          <p:nvPr userDrawn="1"/>
        </p:nvSpPr>
        <p:spPr>
          <a:xfrm>
            <a:off x="564203" y="586443"/>
            <a:ext cx="171293" cy="765279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CBFE2D9-77B1-0C4A-9362-8859FE568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F6AE39F-E4B3-434D-B8E9-DC202FD46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2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bilde m/forklaren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4956" y="695740"/>
            <a:ext cx="4935782" cy="2733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4956" y="3712038"/>
            <a:ext cx="4935782" cy="245022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5B65DF-3FBB-9042-BDA6-E050A8686F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609599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Bilde 7">
            <a:extLst>
              <a:ext uri="{FF2B5EF4-FFF2-40B4-BE49-F238E27FC236}">
                <a16:creationId xmlns:a16="http://schemas.microsoft.com/office/drawing/2014/main" id="{F67E3FBF-DA55-4FEB-A5D0-80C282544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25053"/>
            <a:ext cx="599001" cy="6907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60F3EFC-5F63-49A8-A15C-7DBB05DA9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57082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flere bilder m/forklaren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DEFC923-91E1-AB45-A121-EFC20BCA9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004" y="450567"/>
            <a:ext cx="5388796" cy="296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35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F4D3FFC8-5C58-C14F-82B4-5265A4C29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4004" y="3525563"/>
            <a:ext cx="5388796" cy="2977622"/>
          </a:xfrm>
        </p:spPr>
        <p:txBody>
          <a:bodyPr anchor="t"/>
          <a:lstStyle>
            <a:lvl1pPr marL="0" indent="0" algn="ctr">
              <a:buNone/>
              <a:defRPr b="1">
                <a:solidFill>
                  <a:srgbClr val="CE264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793172A-2DEB-604D-A2DE-DF9F060D0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E76DF1E-F799-7D40-959C-9E91F83A9F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B38805-0EFE-0541-953F-2030766027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38950" y="418904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DCE3E1AE-4C1C-614D-8DDF-0B1225031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96369" y="418904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A9ECD1F6-C5D6-C548-B007-796385D5D6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01145" y="3515510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B40598CC-EB44-AC4E-8288-5189B48A607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38286" y="3515509"/>
            <a:ext cx="3063875" cy="29876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0891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kifte/hovedpunkter i programmet">
    <p:bg>
      <p:bgPr>
        <a:solidFill>
          <a:srgbClr val="C5003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14C5F508-D0AD-9C43-A462-0FF928E62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85" y="1512876"/>
            <a:ext cx="10933627" cy="383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000">
                <a:solidFill>
                  <a:srgbClr val="C5003E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5" name="Bilde 7">
            <a:extLst>
              <a:ext uri="{FF2B5EF4-FFF2-40B4-BE49-F238E27FC236}">
                <a16:creationId xmlns:a16="http://schemas.microsoft.com/office/drawing/2014/main" id="{2118A0A8-F6A4-4D47-9A80-E9AC8639A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10676834" y="425053"/>
            <a:ext cx="599001" cy="6907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B48336-26EF-4098-B146-B075B3EDE9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7056" y="157082"/>
            <a:ext cx="1171556" cy="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sett for tre innholddeler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EE93C69-C9C7-E24C-96BF-83675CE1FB61}"/>
              </a:ext>
            </a:extLst>
          </p:cNvPr>
          <p:cNvSpPr/>
          <p:nvPr userDrawn="1"/>
        </p:nvSpPr>
        <p:spPr>
          <a:xfrm>
            <a:off x="441194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0BA90-2C77-3742-A6D9-6147FC75A8BF}"/>
              </a:ext>
            </a:extLst>
          </p:cNvPr>
          <p:cNvSpPr/>
          <p:nvPr userDrawn="1"/>
        </p:nvSpPr>
        <p:spPr>
          <a:xfrm>
            <a:off x="4343872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DA99E8-C451-8D44-8562-52C8E1D7EB07}"/>
              </a:ext>
            </a:extLst>
          </p:cNvPr>
          <p:cNvSpPr/>
          <p:nvPr userDrawn="1"/>
        </p:nvSpPr>
        <p:spPr>
          <a:xfrm>
            <a:off x="8228833" y="1649186"/>
            <a:ext cx="3539067" cy="434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7543B21C-EFC5-5A4F-8AFB-903651A0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165" y="2882535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F8648E7-7E9E-DC4A-AE85-1AC37F54574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94164" y="1929509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4CB9F357-8AE2-524A-8B1C-A1C52D7B147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05573" y="2882535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E2B84E0E-0B7D-8341-A086-4345FEEB62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8164" y="1929509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6FCEB760-1028-D54A-ABEF-6D7A24F3C4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499884" y="2873829"/>
            <a:ext cx="3015668" cy="2825288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101451F7-D896-1B4A-80D5-473D760EBB1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499883" y="1924352"/>
            <a:ext cx="3015669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rgbClr val="CE2645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ECEEE74-10C1-D74D-995B-0ED2FA431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799" y="280164"/>
            <a:ext cx="599001" cy="59900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3ADE22A-E0A3-5348-BA22-8DD08BCE2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>
            <a:off x="10926215" y="545125"/>
            <a:ext cx="599001" cy="69079"/>
          </a:xfrm>
          <a:prstGeom prst="rect">
            <a:avLst/>
          </a:prstGeom>
        </p:spPr>
      </p:pic>
      <p:sp>
        <p:nvSpPr>
          <p:cNvPr id="32" name="Plassholder for tittel 1">
            <a:extLst>
              <a:ext uri="{FF2B5EF4-FFF2-40B4-BE49-F238E27FC236}">
                <a16:creationId xmlns:a16="http://schemas.microsoft.com/office/drawing/2014/main" id="{734642DF-A099-C448-B7D6-D85D6F4E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080" y="586443"/>
            <a:ext cx="9996315" cy="76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 b="1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1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06A86EE-C3A1-B747-8E49-BF5F7338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03" y="586443"/>
            <a:ext cx="11056989" cy="1048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94E550-8653-1E4B-971E-F1C892F52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03" y="2022104"/>
            <a:ext cx="11063593" cy="41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9" r:id="rId4"/>
    <p:sldLayoutId id="2147483652" r:id="rId5"/>
    <p:sldLayoutId id="2147483660" r:id="rId6"/>
    <p:sldLayoutId id="2147483661" r:id="rId7"/>
    <p:sldLayoutId id="2147483655" r:id="rId8"/>
    <p:sldLayoutId id="2147483657" r:id="rId9"/>
    <p:sldLayoutId id="2147483662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11181D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1-4-trinn-nrhet-og-empati/463ee78e-2103-4742-92c0-ac0461598ef8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6CABBE-AE4F-1E47-9AB1-D3F11359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61" y="2791733"/>
            <a:ext cx="10802877" cy="1274533"/>
          </a:xfrm>
        </p:spPr>
        <p:txBody>
          <a:bodyPr/>
          <a:lstStyle/>
          <a:p>
            <a:pPr algn="ctr"/>
            <a:r>
              <a:rPr lang="en-US" sz="5000" dirty="0"/>
              <a:t>NÆRHET OG EMPATI </a:t>
            </a:r>
            <a:br>
              <a:rPr lang="en-US" sz="5000" dirty="0"/>
            </a:br>
            <a:r>
              <a:rPr lang="en-US" sz="5000" dirty="0"/>
              <a:t>I AVSTANDENS TID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AFD73B-D8E8-7344-ADF3-AA127DC98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32" y="6030430"/>
            <a:ext cx="12219782" cy="7654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3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Kampanje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2021: </a:t>
            </a:r>
            <a:r>
              <a:rPr lang="en-US" sz="3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Trivsel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pandemien</a:t>
            </a:r>
            <a:b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2400" b="0" dirty="0">
                <a:solidFill>
                  <a:srgbClr val="C5003E"/>
                </a:solidFill>
                <a:latin typeface="Century Gothic" panose="020B0502020202020204" pitchFamily="34" charset="0"/>
              </a:rPr>
              <a:t>#DIGseksualitet	</a:t>
            </a:r>
            <a:r>
              <a:rPr lang="en-US" sz="2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								                1.-4. </a:t>
            </a:r>
            <a:r>
              <a:rPr lang="en-US" sz="24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trinn</a:t>
            </a:r>
            <a:endParaRPr lang="en-US" sz="24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8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0292B24-05FF-4C22-8C3E-A4B4EF06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041" y="879165"/>
            <a:ext cx="4724649" cy="771520"/>
          </a:xfrm>
        </p:spPr>
        <p:txBody>
          <a:bodyPr anchor="b">
            <a:noAutofit/>
          </a:bodyPr>
          <a:lstStyle/>
          <a:p>
            <a:r>
              <a:rPr lang="nb-NO" sz="4600" dirty="0"/>
              <a:t>FORELSKELSE!</a:t>
            </a:r>
          </a:p>
        </p:txBody>
      </p:sp>
      <p:pic>
        <p:nvPicPr>
          <p:cNvPr id="5" name="Plassholder for innhold 4" descr="Et bilde som inneholder person, innendørs, ligger, lukk&#10;&#10;Automatisk generert beskrivelse">
            <a:extLst>
              <a:ext uri="{FF2B5EF4-FFF2-40B4-BE49-F238E27FC236}">
                <a16:creationId xmlns:a16="http://schemas.microsoft.com/office/drawing/2014/main" id="{4909F3B0-33C1-4BDF-8E42-659203355FE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22282" r="20653"/>
          <a:stretch/>
        </p:blipFill>
        <p:spPr>
          <a:xfrm>
            <a:off x="6874891" y="994575"/>
            <a:ext cx="4783382" cy="5595265"/>
          </a:xfr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FF88519-3149-42E7-B8A9-11966E996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111" y="2110941"/>
            <a:ext cx="4538218" cy="2636117"/>
          </a:xfrm>
        </p:spPr>
        <p:txBody>
          <a:bodyPr anchor="t">
            <a:normAutofit/>
          </a:bodyPr>
          <a:lstStyle/>
          <a:p>
            <a:r>
              <a:rPr lang="nb-NO" sz="1800" b="0" dirty="0">
                <a:solidFill>
                  <a:schemeClr val="tx1"/>
                </a:solidFill>
              </a:rPr>
              <a:t>Det kan være både gode og dårlige sider ved å være forelsket.</a:t>
            </a:r>
          </a:p>
          <a:p>
            <a:pPr marL="0" indent="0">
              <a:buNone/>
            </a:pPr>
            <a:endParaRPr lang="nb-NO" sz="1800" b="0" dirty="0">
              <a:solidFill>
                <a:schemeClr val="tx1"/>
              </a:solidFill>
            </a:endParaRPr>
          </a:p>
          <a:p>
            <a:r>
              <a:rPr lang="nb-NO" sz="1800" b="0" dirty="0">
                <a:solidFill>
                  <a:schemeClr val="tx1"/>
                </a:solidFill>
              </a:rPr>
              <a:t>Forelskelse kan være forskjellig fra person til person.</a:t>
            </a:r>
          </a:p>
          <a:p>
            <a:pPr marL="0" indent="0">
              <a:buNone/>
            </a:pPr>
            <a:endParaRPr lang="nb-NO" sz="1800" b="0" dirty="0">
              <a:solidFill>
                <a:schemeClr val="tx1"/>
              </a:solidFill>
            </a:endParaRPr>
          </a:p>
          <a:p>
            <a:r>
              <a:rPr lang="nb-NO" sz="1800" b="0" dirty="0">
                <a:solidFill>
                  <a:schemeClr val="tx1"/>
                </a:solidFill>
              </a:rPr>
              <a:t>Noen blir lett forelsket, mens andre ikke blir forelsket noensinne.</a:t>
            </a:r>
          </a:p>
        </p:txBody>
      </p:sp>
    </p:spTree>
    <p:extLst>
      <p:ext uri="{BB962C8B-B14F-4D97-AF65-F5344CB8AC3E}">
        <p14:creationId xmlns:p14="http://schemas.microsoft.com/office/powerpoint/2010/main" val="249293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C2CD77-8F2A-479F-8B27-EB7B83EA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041" y="524621"/>
            <a:ext cx="4538218" cy="1170830"/>
          </a:xfrm>
        </p:spPr>
        <p:txBody>
          <a:bodyPr>
            <a:normAutofit/>
          </a:bodyPr>
          <a:lstStyle/>
          <a:p>
            <a:r>
              <a:rPr lang="nb-NO" sz="3600" dirty="0"/>
              <a:t>HVORDAN ER DET Å VÆRE FORELSKET?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15BBA7-91D0-4EE5-8271-93419E2E0E9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74891" y="1600200"/>
            <a:ext cx="4783382" cy="4874230"/>
          </a:xfrm>
        </p:spPr>
        <p:txBody>
          <a:bodyPr/>
          <a:lstStyle/>
          <a:p>
            <a:pPr algn="ctr"/>
            <a:r>
              <a:rPr lang="nb-NO" sz="3200" b="1" dirty="0">
                <a:solidFill>
                  <a:srgbClr val="C5003E"/>
                </a:solidFill>
                <a:latin typeface="Tw Cen MT" panose="020B0602020104020603" pitchFamily="34" charset="0"/>
              </a:rPr>
              <a:t>SPØRSMÅL</a:t>
            </a:r>
            <a:endParaRPr lang="nb-NO" b="1" dirty="0">
              <a:solidFill>
                <a:srgbClr val="C5003E"/>
              </a:solidFill>
              <a:latin typeface="Tw Cen MT" panose="020B0602020104020603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Har du vært forelsket noen gang?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Hvordan vet vi at vi er forelsket?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Hvordan føles det å være forelsket?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Blir alle forelsket?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Vil du fortelle en historie om en gang du var forelsket?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Hvilke gode ting er det ved å være forelsket?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tx1"/>
                </a:solidFill>
              </a:rPr>
              <a:t>Hvilke dårlige ting er det ved å være forelsket?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AA9DA19-B48D-4CAA-B068-1972DFBA4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041" y="1828800"/>
            <a:ext cx="4538218" cy="4610395"/>
          </a:xfrm>
        </p:spPr>
        <p:txBody>
          <a:bodyPr>
            <a:normAutofit/>
          </a:bodyPr>
          <a:lstStyle/>
          <a:p>
            <a:r>
              <a:rPr lang="nb-NO" sz="1800" b="0" dirty="0">
                <a:solidFill>
                  <a:schemeClr val="tx1"/>
                </a:solidFill>
              </a:rPr>
              <a:t>Gjennomfør et intervju om forelskelse. Skriv ned svarene i stikkord eller ta lydopptak.</a:t>
            </a:r>
          </a:p>
        </p:txBody>
      </p:sp>
      <p:pic>
        <p:nvPicPr>
          <p:cNvPr id="6" name="Bilde 5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A383076D-2D62-46FB-B04D-3F1EE7252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89" y="2964868"/>
            <a:ext cx="5208964" cy="34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CB4BBAE-F245-4C53-9121-6F27C97C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121761"/>
            <a:ext cx="5046205" cy="4988976"/>
          </a:xfrm>
        </p:spPr>
        <p:txBody>
          <a:bodyPr anchor="b">
            <a:normAutofit fontScale="90000"/>
          </a:bodyPr>
          <a:lstStyle/>
          <a:p>
            <a:pPr algn="l"/>
            <a:br>
              <a:rPr lang="nb-NO" sz="5300" dirty="0"/>
            </a:br>
            <a:br>
              <a:rPr lang="nb-NO" sz="5300" dirty="0"/>
            </a:br>
            <a:br>
              <a:rPr lang="nb-NO" sz="5300" dirty="0"/>
            </a:br>
            <a:r>
              <a:rPr lang="nb-NO" sz="5100" dirty="0"/>
              <a:t>OPPSUMMERING</a:t>
            </a: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r>
              <a:rPr lang="nb-NO" sz="2700" b="0" dirty="0">
                <a:solidFill>
                  <a:schemeClr val="tx1"/>
                </a:solidFill>
                <a:latin typeface="+mj-lt"/>
              </a:rPr>
              <a:t>Hva fortalte de forskjellige personene om hvordan det føltes å være forelsket?</a:t>
            </a:r>
            <a:br>
              <a:rPr lang="nb-NO" sz="18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br>
              <a:rPr lang="nb-NO" sz="1900" b="0" dirty="0"/>
            </a:br>
            <a:endParaRPr lang="nb-NO" sz="1900" dirty="0"/>
          </a:p>
        </p:txBody>
      </p:sp>
      <p:pic>
        <p:nvPicPr>
          <p:cNvPr id="5" name="Plassholder for innhold 4" descr="Et bilde som inneholder person, vegg, innendørs&#10;&#10;Automatisk generert beskrivelse">
            <a:extLst>
              <a:ext uri="{FF2B5EF4-FFF2-40B4-BE49-F238E27FC236}">
                <a16:creationId xmlns:a16="http://schemas.microsoft.com/office/drawing/2014/main" id="{D9B40983-EC24-409B-94EC-954256C785E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l="29866" r="995" b="2"/>
          <a:stretch/>
        </p:blipFill>
        <p:spPr>
          <a:xfrm>
            <a:off x="6511541" y="1121761"/>
            <a:ext cx="5279243" cy="5096660"/>
          </a:xfrm>
          <a:noFill/>
        </p:spPr>
      </p:pic>
    </p:spTree>
    <p:extLst>
      <p:ext uri="{BB962C8B-B14F-4D97-AF65-F5344CB8AC3E}">
        <p14:creationId xmlns:p14="http://schemas.microsoft.com/office/powerpoint/2010/main" val="100264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7F78C9-4A61-4608-97FD-2F0D72D4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6" y="1512877"/>
            <a:ext cx="10933627" cy="3832245"/>
          </a:xfrm>
        </p:spPr>
        <p:txBody>
          <a:bodyPr/>
          <a:lstStyle/>
          <a:p>
            <a:r>
              <a:rPr lang="nb-NO" dirty="0"/>
              <a:t>LIKER DU QUIZ?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VI HAR </a:t>
            </a:r>
            <a:r>
              <a:rPr lang="nb-NO" dirty="0">
                <a:hlinkClick r:id="rId2"/>
              </a:rPr>
              <a:t>KAHOOT</a:t>
            </a:r>
            <a:r>
              <a:rPr lang="nb-NO" dirty="0"/>
              <a:t> MED MASSE MORSOMME SPØRSMÅL!</a:t>
            </a:r>
          </a:p>
        </p:txBody>
      </p:sp>
    </p:spTree>
    <p:extLst>
      <p:ext uri="{BB962C8B-B14F-4D97-AF65-F5344CB8AC3E}">
        <p14:creationId xmlns:p14="http://schemas.microsoft.com/office/powerpoint/2010/main" val="253995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D4A8DFD-A560-4B9C-BC22-3ACDE66B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6" y="1512876"/>
            <a:ext cx="10933627" cy="3832245"/>
          </a:xfrm>
        </p:spPr>
        <p:txBody>
          <a:bodyPr>
            <a:normAutofit/>
          </a:bodyPr>
          <a:lstStyle/>
          <a:p>
            <a:r>
              <a:rPr lang="nb-NO" dirty="0"/>
              <a:t>SE GJERNE FLERE FILMER OG GJØR FLERE OPPGAVER I UKE 6!</a:t>
            </a:r>
          </a:p>
        </p:txBody>
      </p:sp>
    </p:spTree>
    <p:extLst>
      <p:ext uri="{BB962C8B-B14F-4D97-AF65-F5344CB8AC3E}">
        <p14:creationId xmlns:p14="http://schemas.microsoft.com/office/powerpoint/2010/main" val="305376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204CCFC-E95F-4811-B129-7D5A783C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95740"/>
            <a:ext cx="5660572" cy="1417145"/>
          </a:xfrm>
        </p:spPr>
        <p:txBody>
          <a:bodyPr anchor="b">
            <a:normAutofit/>
          </a:bodyPr>
          <a:lstStyle/>
          <a:p>
            <a:r>
              <a:rPr lang="nb-NO" sz="4600" dirty="0"/>
              <a:t>HA DET GODT!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154C8CB-D82F-4768-8A8F-857F86E14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4956" y="2476870"/>
            <a:ext cx="4935782" cy="4287914"/>
          </a:xfrm>
        </p:spPr>
        <p:txBody>
          <a:bodyPr anchor="t">
            <a:norm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Trivsel og helse er viktig.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Trivsel og helse kan være å ha det godt med familie, venner, i klassen og med seg selv.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Alle mennesker er forskjellige.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b="0" dirty="0">
                <a:solidFill>
                  <a:schemeClr val="tx1"/>
                </a:solidFill>
              </a:rPr>
              <a:t>Hva én person synes er godt er ikke nødvendigvis det samme som hva en annen person synes.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6E37AFD-30A8-46E6-AFBB-F13568C95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5"/>
          <a:stretch/>
        </p:blipFill>
        <p:spPr>
          <a:xfrm>
            <a:off x="20" y="10"/>
            <a:ext cx="6095979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900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5BFEC1-B051-4BC1-8AF9-6C6039A4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HAR DET VÆRT VANSKELIGERE Å HA DET GODT UNDER KORONAPANDEMIEN?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1765D-A0A0-41AA-9985-02DB7B44BE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dirty="0">
                <a:solidFill>
                  <a:schemeClr val="tx1"/>
                </a:solidFill>
              </a:rPr>
              <a:t>Er det for eksempel noen du har savnet å klemme?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400" b="0" dirty="0">
                <a:solidFill>
                  <a:schemeClr val="tx1"/>
                </a:solidFill>
              </a:rPr>
              <a:t>Hvordan har det vært å holde avstand til andre?</a:t>
            </a:r>
          </a:p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7A9BA7C-54DC-48FA-8749-B2A5381DA3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0473" r="25971"/>
          <a:stretch/>
        </p:blipFill>
        <p:spPr>
          <a:xfrm>
            <a:off x="0" y="4242"/>
            <a:ext cx="6096000" cy="6849515"/>
          </a:xfrm>
          <a:noFill/>
        </p:spPr>
      </p:pic>
    </p:spTree>
    <p:extLst>
      <p:ext uri="{BB962C8B-B14F-4D97-AF65-F5344CB8AC3E}">
        <p14:creationId xmlns:p14="http://schemas.microsoft.com/office/powerpoint/2010/main" val="123289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FAB77B-4D1E-9B4F-A84D-F535F224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19" y="882176"/>
            <a:ext cx="5260902" cy="594199"/>
          </a:xfrm>
        </p:spPr>
        <p:txBody>
          <a:bodyPr>
            <a:normAutofit/>
          </a:bodyPr>
          <a:lstStyle/>
          <a:p>
            <a:r>
              <a:rPr lang="en-US" sz="3600" dirty="0"/>
              <a:t>HA DET GODT!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98259F-78A9-324A-A3BC-875878046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9" y="1847850"/>
            <a:ext cx="5260902" cy="4499450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Når</a:t>
            </a:r>
            <a:r>
              <a:rPr lang="en-US" sz="1800" dirty="0">
                <a:solidFill>
                  <a:schemeClr val="tx1"/>
                </a:solidFill>
              </a:rPr>
              <a:t> har du det </a:t>
            </a:r>
            <a:r>
              <a:rPr lang="en-US" sz="1800" dirty="0" err="1">
                <a:solidFill>
                  <a:schemeClr val="tx1"/>
                </a:solidFill>
              </a:rPr>
              <a:t>godt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skolen</a:t>
            </a:r>
            <a:r>
              <a:rPr lang="en-US" sz="1800" dirty="0">
                <a:solidFill>
                  <a:schemeClr val="tx1"/>
                </a:solidFill>
              </a:rPr>
              <a:t> / med </a:t>
            </a:r>
            <a:r>
              <a:rPr lang="en-US" sz="1800" dirty="0" err="1">
                <a:solidFill>
                  <a:schemeClr val="tx1"/>
                </a:solidFill>
              </a:rPr>
              <a:t>venner</a:t>
            </a:r>
            <a:r>
              <a:rPr lang="en-US" sz="1800" dirty="0">
                <a:solidFill>
                  <a:schemeClr val="tx1"/>
                </a:solidFill>
              </a:rPr>
              <a:t> / med </a:t>
            </a:r>
            <a:r>
              <a:rPr lang="en-US" sz="1800" dirty="0" err="1">
                <a:solidFill>
                  <a:schemeClr val="tx1"/>
                </a:solidFill>
              </a:rPr>
              <a:t>familie</a:t>
            </a:r>
            <a:r>
              <a:rPr lang="en-US" sz="1800" dirty="0">
                <a:solidFill>
                  <a:schemeClr val="tx1"/>
                </a:solidFill>
              </a:rPr>
              <a:t> / </a:t>
            </a:r>
            <a:r>
              <a:rPr lang="en-US" sz="1800" dirty="0" err="1">
                <a:solidFill>
                  <a:schemeClr val="tx1"/>
                </a:solidFill>
              </a:rPr>
              <a:t>alene</a:t>
            </a:r>
            <a:r>
              <a:rPr lang="en-US" sz="1800" dirty="0">
                <a:solidFill>
                  <a:schemeClr val="tx1"/>
                </a:solidFill>
              </a:rPr>
              <a:t> / med </a:t>
            </a:r>
            <a:r>
              <a:rPr lang="en-US" sz="1800" dirty="0" err="1">
                <a:solidFill>
                  <a:schemeClr val="tx1"/>
                </a:solidFill>
              </a:rPr>
              <a:t>kroppen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vil</a:t>
            </a:r>
            <a:r>
              <a:rPr lang="en-US" sz="1800" dirty="0">
                <a:solidFill>
                  <a:schemeClr val="tx1"/>
                </a:solidFill>
              </a:rPr>
              <a:t> det </a:t>
            </a:r>
            <a:r>
              <a:rPr lang="en-US" sz="1800" dirty="0" err="1">
                <a:solidFill>
                  <a:schemeClr val="tx1"/>
                </a:solidFill>
              </a:rPr>
              <a:t>si</a:t>
            </a:r>
            <a:r>
              <a:rPr lang="en-US" sz="1800" dirty="0">
                <a:solidFill>
                  <a:schemeClr val="tx1"/>
                </a:solidFill>
              </a:rPr>
              <a:t> å ha god </a:t>
            </a:r>
            <a:r>
              <a:rPr lang="en-US" sz="1800" dirty="0" err="1">
                <a:solidFill>
                  <a:schemeClr val="tx1"/>
                </a:solidFill>
              </a:rPr>
              <a:t>helse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Hvem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bestemmer</a:t>
            </a:r>
            <a:r>
              <a:rPr lang="en-US" sz="1800" dirty="0">
                <a:solidFill>
                  <a:schemeClr val="tx1"/>
                </a:solidFill>
              </a:rPr>
              <a:t> om man har god </a:t>
            </a:r>
            <a:r>
              <a:rPr lang="en-US" sz="1800" dirty="0" err="1">
                <a:solidFill>
                  <a:schemeClr val="tx1"/>
                </a:solidFill>
              </a:rPr>
              <a:t>helse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Hvem</a:t>
            </a:r>
            <a:r>
              <a:rPr lang="en-US" sz="1800" dirty="0">
                <a:solidFill>
                  <a:schemeClr val="tx1"/>
                </a:solidFill>
              </a:rPr>
              <a:t> har </a:t>
            </a:r>
            <a:r>
              <a:rPr lang="en-US" sz="1800" dirty="0" err="1">
                <a:solidFill>
                  <a:schemeClr val="tx1"/>
                </a:solidFill>
              </a:rPr>
              <a:t>ansvaret</a:t>
            </a:r>
            <a:r>
              <a:rPr lang="en-US" sz="1800" dirty="0">
                <a:solidFill>
                  <a:schemeClr val="tx1"/>
                </a:solidFill>
              </a:rPr>
              <a:t> for at man har det </a:t>
            </a:r>
            <a:r>
              <a:rPr lang="en-US" sz="1800" dirty="0" err="1">
                <a:solidFill>
                  <a:schemeClr val="tx1"/>
                </a:solidFill>
              </a:rPr>
              <a:t>godt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kan</a:t>
            </a:r>
            <a:r>
              <a:rPr lang="en-US" sz="1800" dirty="0">
                <a:solidFill>
                  <a:schemeClr val="tx1"/>
                </a:solidFill>
              </a:rPr>
              <a:t> man </a:t>
            </a:r>
            <a:r>
              <a:rPr lang="en-US" sz="1800" dirty="0" err="1">
                <a:solidFill>
                  <a:schemeClr val="tx1"/>
                </a:solidFill>
              </a:rPr>
              <a:t>selv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gjøre</a:t>
            </a:r>
            <a:r>
              <a:rPr lang="en-US" sz="1800" dirty="0">
                <a:solidFill>
                  <a:schemeClr val="tx1"/>
                </a:solidFill>
              </a:rPr>
              <a:t> for å ha det </a:t>
            </a:r>
            <a:r>
              <a:rPr lang="en-US" sz="1800" dirty="0" err="1">
                <a:solidFill>
                  <a:schemeClr val="tx1"/>
                </a:solidFill>
              </a:rPr>
              <a:t>godt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kan</a:t>
            </a:r>
            <a:r>
              <a:rPr lang="en-US" sz="1800" dirty="0">
                <a:solidFill>
                  <a:schemeClr val="tx1"/>
                </a:solidFill>
              </a:rPr>
              <a:t> man </a:t>
            </a:r>
            <a:r>
              <a:rPr lang="en-US" sz="1800" dirty="0" err="1">
                <a:solidFill>
                  <a:schemeClr val="tx1"/>
                </a:solidFill>
              </a:rPr>
              <a:t>selv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gjøre</a:t>
            </a:r>
            <a:r>
              <a:rPr lang="en-US" sz="1800" dirty="0">
                <a:solidFill>
                  <a:schemeClr val="tx1"/>
                </a:solidFill>
              </a:rPr>
              <a:t> for at </a:t>
            </a:r>
            <a:r>
              <a:rPr lang="en-US" sz="1800" dirty="0" err="1">
                <a:solidFill>
                  <a:schemeClr val="tx1"/>
                </a:solidFill>
              </a:rPr>
              <a:t>andre</a:t>
            </a:r>
            <a:r>
              <a:rPr lang="en-US" sz="1800" dirty="0">
                <a:solidFill>
                  <a:schemeClr val="tx1"/>
                </a:solidFill>
              </a:rPr>
              <a:t> har det </a:t>
            </a:r>
            <a:r>
              <a:rPr lang="en-US" sz="1800" dirty="0" err="1">
                <a:solidFill>
                  <a:schemeClr val="tx1"/>
                </a:solidFill>
              </a:rPr>
              <a:t>godt</a:t>
            </a:r>
            <a:r>
              <a:rPr lang="en-US" sz="1800" dirty="0">
                <a:solidFill>
                  <a:schemeClr val="tx1"/>
                </a:solidFill>
              </a:rPr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8FEE72-B342-4C77-B964-F78A25D9FCDE}"/>
              </a:ext>
            </a:extLst>
          </p:cNvPr>
          <p:cNvPicPr>
            <a:picLocks noGrp="1" noChangeAspect="1" noChangeArrowheads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42" y="882176"/>
            <a:ext cx="4643235" cy="59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85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C3E825C6-E9A8-7040-9A74-8F18B14EB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1722485"/>
            <a:ext cx="6811083" cy="50207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800" b="0" dirty="0" err="1">
                <a:solidFill>
                  <a:schemeClr val="tx1"/>
                </a:solidFill>
              </a:rPr>
              <a:t>Når</a:t>
            </a:r>
            <a:r>
              <a:rPr lang="en-US" sz="1800" b="0" dirty="0">
                <a:solidFill>
                  <a:schemeClr val="tx1"/>
                </a:solidFill>
              </a:rPr>
              <a:t> man </a:t>
            </a:r>
            <a:r>
              <a:rPr lang="en-US" sz="1800" b="0" dirty="0" err="1">
                <a:solidFill>
                  <a:schemeClr val="tx1"/>
                </a:solidFill>
              </a:rPr>
              <a:t>forteller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hvem</a:t>
            </a:r>
            <a:r>
              <a:rPr lang="en-US" sz="1800" b="0" dirty="0">
                <a:solidFill>
                  <a:schemeClr val="tx1"/>
                </a:solidFill>
              </a:rPr>
              <a:t> man </a:t>
            </a:r>
            <a:r>
              <a:rPr lang="en-US" sz="1800" b="0" dirty="0" err="1">
                <a:solidFill>
                  <a:schemeClr val="tx1"/>
                </a:solidFill>
              </a:rPr>
              <a:t>er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som</a:t>
            </a:r>
            <a:r>
              <a:rPr lang="en-US" sz="1800" b="0" dirty="0">
                <a:solidFill>
                  <a:schemeClr val="tx1"/>
                </a:solidFill>
              </a:rPr>
              <a:t> person </a:t>
            </a:r>
            <a:r>
              <a:rPr lang="en-US" sz="1800" b="0" dirty="0" err="1">
                <a:solidFill>
                  <a:schemeClr val="tx1"/>
                </a:solidFill>
              </a:rPr>
              <a:t>sier</a:t>
            </a:r>
            <a:r>
              <a:rPr lang="en-US" sz="1800" b="0" dirty="0">
                <a:solidFill>
                  <a:schemeClr val="tx1"/>
                </a:solidFill>
              </a:rPr>
              <a:t> man </a:t>
            </a:r>
            <a:r>
              <a:rPr lang="en-US" sz="1800" b="0" dirty="0" err="1">
                <a:solidFill>
                  <a:schemeClr val="tx1"/>
                </a:solidFill>
              </a:rPr>
              <a:t>kanskje</a:t>
            </a:r>
            <a:r>
              <a:rPr lang="en-US" sz="1800" b="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b="0" dirty="0" err="1">
                <a:solidFill>
                  <a:schemeClr val="tx1"/>
                </a:solidFill>
              </a:rPr>
              <a:t>hva</a:t>
            </a:r>
            <a:r>
              <a:rPr lang="en-US" sz="1800" b="0" dirty="0">
                <a:solidFill>
                  <a:schemeClr val="tx1"/>
                </a:solidFill>
              </a:rPr>
              <a:t> man </a:t>
            </a:r>
            <a:r>
              <a:rPr lang="en-US" sz="1800" b="0" dirty="0" err="1">
                <a:solidFill>
                  <a:schemeClr val="tx1"/>
                </a:solidFill>
              </a:rPr>
              <a:t>heter</a:t>
            </a:r>
            <a:r>
              <a:rPr lang="en-US" sz="1800" b="0" dirty="0">
                <a:solidFill>
                  <a:schemeClr val="tx1"/>
                </a:solidFill>
              </a:rPr>
              <a:t>, </a:t>
            </a:r>
            <a:r>
              <a:rPr lang="en-US" sz="1800" b="0" dirty="0" err="1">
                <a:solidFill>
                  <a:schemeClr val="tx1"/>
                </a:solidFill>
              </a:rPr>
              <a:t>hvor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gammel</a:t>
            </a:r>
            <a:r>
              <a:rPr lang="en-US" sz="1800" b="0" dirty="0">
                <a:solidFill>
                  <a:schemeClr val="tx1"/>
                </a:solidFill>
              </a:rPr>
              <a:t> man er </a:t>
            </a:r>
            <a:r>
              <a:rPr lang="en-US" sz="1800" b="0" dirty="0" err="1">
                <a:solidFill>
                  <a:schemeClr val="tx1"/>
                </a:solidFill>
              </a:rPr>
              <a:t>og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kanskje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litt</a:t>
            </a:r>
            <a:r>
              <a:rPr lang="en-US" sz="1800" b="0" dirty="0">
                <a:solidFill>
                  <a:schemeClr val="tx1"/>
                </a:solidFill>
              </a:rPr>
              <a:t> om </a:t>
            </a:r>
            <a:r>
              <a:rPr lang="en-US" sz="1800" b="0" dirty="0" err="1">
                <a:solidFill>
                  <a:schemeClr val="tx1"/>
                </a:solidFill>
              </a:rPr>
              <a:t>hvordan</a:t>
            </a:r>
            <a:r>
              <a:rPr lang="en-US" sz="1800" b="0" dirty="0">
                <a:solidFill>
                  <a:schemeClr val="tx1"/>
                </a:solidFill>
              </a:rPr>
              <a:t> man ser </a:t>
            </a:r>
            <a:r>
              <a:rPr lang="en-US" sz="1800" b="0" dirty="0" err="1">
                <a:solidFill>
                  <a:schemeClr val="tx1"/>
                </a:solidFill>
              </a:rPr>
              <a:t>ut</a:t>
            </a:r>
            <a:endParaRPr lang="en-US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b="0" dirty="0" err="1">
                <a:solidFill>
                  <a:schemeClr val="tx1"/>
                </a:solidFill>
              </a:rPr>
              <a:t>hvem</a:t>
            </a:r>
            <a:r>
              <a:rPr lang="en-US" sz="1800" b="0" dirty="0">
                <a:solidFill>
                  <a:schemeClr val="tx1"/>
                </a:solidFill>
              </a:rPr>
              <a:t> man er </a:t>
            </a:r>
            <a:r>
              <a:rPr lang="en-US" sz="1800" b="0" dirty="0" err="1">
                <a:solidFill>
                  <a:schemeClr val="tx1"/>
                </a:solidFill>
              </a:rPr>
              <a:t>i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familie</a:t>
            </a:r>
            <a:r>
              <a:rPr lang="en-US" sz="1800" b="0" dirty="0">
                <a:solidFill>
                  <a:schemeClr val="tx1"/>
                </a:solidFill>
              </a:rPr>
              <a:t> med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b="0" dirty="0" err="1">
                <a:solidFill>
                  <a:schemeClr val="tx1"/>
                </a:solidFill>
              </a:rPr>
              <a:t>hvem</a:t>
            </a:r>
            <a:r>
              <a:rPr lang="en-US" sz="1800" b="0" dirty="0">
                <a:solidFill>
                  <a:schemeClr val="tx1"/>
                </a:solidFill>
              </a:rPr>
              <a:t> man er </a:t>
            </a:r>
            <a:r>
              <a:rPr lang="en-US" sz="1800" b="0" dirty="0" err="1">
                <a:solidFill>
                  <a:schemeClr val="tx1"/>
                </a:solidFill>
              </a:rPr>
              <a:t>venn</a:t>
            </a:r>
            <a:r>
              <a:rPr lang="en-US" sz="1800" b="0" dirty="0">
                <a:solidFill>
                  <a:schemeClr val="tx1"/>
                </a:solidFill>
              </a:rPr>
              <a:t> med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b="0" dirty="0" err="1">
                <a:solidFill>
                  <a:schemeClr val="tx1"/>
                </a:solidFill>
              </a:rPr>
              <a:t>hvor</a:t>
            </a:r>
            <a:r>
              <a:rPr lang="en-US" sz="1800" b="0" dirty="0">
                <a:solidFill>
                  <a:schemeClr val="tx1"/>
                </a:solidFill>
              </a:rPr>
              <a:t> man </a:t>
            </a:r>
            <a:r>
              <a:rPr lang="en-US" sz="1800" b="0" dirty="0" err="1">
                <a:solidFill>
                  <a:schemeClr val="tx1"/>
                </a:solidFill>
              </a:rPr>
              <a:t>bor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og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går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på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skole</a:t>
            </a:r>
            <a:endParaRPr lang="en-US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b="0" dirty="0" err="1">
                <a:solidFill>
                  <a:schemeClr val="tx1"/>
                </a:solidFill>
              </a:rPr>
              <a:t>hvilke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interesser</a:t>
            </a:r>
            <a:r>
              <a:rPr lang="en-US" sz="1800" b="0" dirty="0">
                <a:solidFill>
                  <a:schemeClr val="tx1"/>
                </a:solidFill>
              </a:rPr>
              <a:t> man har</a:t>
            </a:r>
            <a:r>
              <a:rPr lang="en-US" sz="1800" b="0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b="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rgbClr val="C5003E"/>
                </a:solidFill>
              </a:rPr>
              <a:t>Husk at </a:t>
            </a:r>
            <a:r>
              <a:rPr lang="en-US" sz="2400" dirty="0" err="1">
                <a:solidFill>
                  <a:srgbClr val="C5003E"/>
                </a:solidFill>
              </a:rPr>
              <a:t>alle</a:t>
            </a:r>
            <a:r>
              <a:rPr lang="en-US" sz="2400" dirty="0">
                <a:solidFill>
                  <a:srgbClr val="C5003E"/>
                </a:solidFill>
              </a:rPr>
              <a:t> </a:t>
            </a:r>
            <a:r>
              <a:rPr lang="en-US" sz="2400" dirty="0" err="1">
                <a:solidFill>
                  <a:srgbClr val="C5003E"/>
                </a:solidFill>
              </a:rPr>
              <a:t>mennesker</a:t>
            </a:r>
            <a:r>
              <a:rPr lang="en-US" sz="2400" dirty="0">
                <a:solidFill>
                  <a:srgbClr val="C5003E"/>
                </a:solidFill>
              </a:rPr>
              <a:t> </a:t>
            </a:r>
            <a:r>
              <a:rPr lang="en-US" sz="2400" dirty="0" err="1">
                <a:solidFill>
                  <a:srgbClr val="C5003E"/>
                </a:solidFill>
              </a:rPr>
              <a:t>er</a:t>
            </a:r>
            <a:r>
              <a:rPr lang="en-US" sz="2400" dirty="0">
                <a:solidFill>
                  <a:srgbClr val="C5003E"/>
                </a:solidFill>
              </a:rPr>
              <a:t> </a:t>
            </a:r>
            <a:r>
              <a:rPr lang="en-US" sz="2400" dirty="0" err="1">
                <a:solidFill>
                  <a:srgbClr val="C5003E"/>
                </a:solidFill>
              </a:rPr>
              <a:t>forskjellige</a:t>
            </a:r>
            <a:r>
              <a:rPr lang="en-US" sz="2400" dirty="0">
                <a:solidFill>
                  <a:srgbClr val="C5003E"/>
                </a:solidFill>
              </a:rPr>
              <a:t>! </a:t>
            </a:r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F99C5469-8783-1E4A-8C3B-C6C7AA71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371475"/>
            <a:ext cx="9996315" cy="1357934"/>
          </a:xfrm>
        </p:spPr>
        <p:txBody>
          <a:bodyPr>
            <a:normAutofit/>
          </a:bodyPr>
          <a:lstStyle/>
          <a:p>
            <a:r>
              <a:rPr lang="en-US" sz="4600" dirty="0"/>
              <a:t>SE MEG – PÅ NETTET!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9EA4E98-6033-4998-A3D7-22ABF68D6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922" y="1569489"/>
            <a:ext cx="3185232" cy="48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8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7F78C9-4A61-4608-97FD-2F0D72D4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5000" dirty="0"/>
              <a:t>…MEN HVORDAN FORTELLER MAN HVEM MAN ER PÅ NETTET?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949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6D70E-AA02-8644-BA32-EE7F8BE0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18" y="882177"/>
            <a:ext cx="5038419" cy="573761"/>
          </a:xfrm>
        </p:spPr>
        <p:txBody>
          <a:bodyPr>
            <a:noAutofit/>
          </a:bodyPr>
          <a:lstStyle/>
          <a:p>
            <a:r>
              <a:rPr lang="en-US" sz="3600" dirty="0"/>
              <a:t>SE MEG – PÅ NETTET! DEL 1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5CF11E5-E2B0-444A-B95B-1136E0739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18" y="1657350"/>
            <a:ext cx="5260902" cy="4933657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sz="1800" dirty="0" err="1">
                <a:solidFill>
                  <a:schemeClr val="tx1"/>
                </a:solidFill>
              </a:rPr>
              <a:t>Gå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sammen</a:t>
            </a:r>
            <a:r>
              <a:rPr lang="en-US" sz="1800" dirty="0">
                <a:solidFill>
                  <a:schemeClr val="tx1"/>
                </a:solidFill>
              </a:rPr>
              <a:t> to </a:t>
            </a:r>
            <a:r>
              <a:rPr lang="en-US" sz="1800" dirty="0" err="1">
                <a:solidFill>
                  <a:schemeClr val="tx1"/>
                </a:solidFill>
              </a:rPr>
              <a:t>og</a:t>
            </a:r>
            <a:r>
              <a:rPr lang="en-US" sz="1800" dirty="0">
                <a:solidFill>
                  <a:schemeClr val="tx1"/>
                </a:solidFill>
              </a:rPr>
              <a:t> to. Lag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internettprofil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oppdiktet</a:t>
            </a:r>
            <a:r>
              <a:rPr lang="en-US" sz="1800" dirty="0">
                <a:solidFill>
                  <a:schemeClr val="tx1"/>
                </a:solidFill>
              </a:rPr>
              <a:t> person </a:t>
            </a:r>
            <a:r>
              <a:rPr lang="en-US" sz="1800" dirty="0" err="1">
                <a:solidFill>
                  <a:schemeClr val="tx1"/>
                </a:solidFill>
              </a:rPr>
              <a:t>og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finn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på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profilbilde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profilnavn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alder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status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hjemsted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yrke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interesser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statusoppdatering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personen</a:t>
            </a:r>
            <a:r>
              <a:rPr lang="en-US" sz="1800" dirty="0">
                <a:solidFill>
                  <a:schemeClr val="tx1"/>
                </a:solidFill>
              </a:rPr>
              <a:t> liker å dele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DDD9A8-2F11-4BE8-8EC4-EA33E88ED7E1}"/>
              </a:ext>
            </a:extLst>
          </p:cNvPr>
          <p:cNvPicPr>
            <a:picLocks noGrp="1" noChangeAspect="1" noChangeArrowheads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1"/>
          <a:stretch/>
        </p:blipFill>
        <p:spPr bwMode="auto">
          <a:xfrm>
            <a:off x="6285231" y="1657350"/>
            <a:ext cx="5699760" cy="41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6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561A62E-6080-6146-8E71-F273B76F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89" y="1304926"/>
            <a:ext cx="4134662" cy="646955"/>
          </a:xfrm>
        </p:spPr>
        <p:txBody>
          <a:bodyPr>
            <a:normAutofit/>
          </a:bodyPr>
          <a:lstStyle/>
          <a:p>
            <a:r>
              <a:rPr lang="en-US" sz="3600" dirty="0"/>
              <a:t>DEL 2: PRESENTER!</a:t>
            </a:r>
          </a:p>
        </p:txBody>
      </p:sp>
      <p:pic>
        <p:nvPicPr>
          <p:cNvPr id="2" name="Plassholder for innhold 1">
            <a:extLst>
              <a:ext uri="{FF2B5EF4-FFF2-40B4-BE49-F238E27FC236}">
                <a16:creationId xmlns:a16="http://schemas.microsoft.com/office/drawing/2014/main" id="{45B40076-FBA0-4257-9E9D-F07FEED184E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6876133" y="2435161"/>
            <a:ext cx="4781796" cy="2482978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46AC014-E9D9-1748-B912-E1A5D1684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041" y="1181528"/>
            <a:ext cx="4511690" cy="5257668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tx1"/>
                </a:solidFill>
              </a:rPr>
              <a:t>Gå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sammen</a:t>
            </a:r>
            <a:r>
              <a:rPr lang="en-US" sz="1800" b="0" dirty="0">
                <a:solidFill>
                  <a:schemeClr val="tx1"/>
                </a:solidFill>
              </a:rPr>
              <a:t> to </a:t>
            </a:r>
            <a:r>
              <a:rPr lang="en-US" sz="1800" b="0" dirty="0" err="1">
                <a:solidFill>
                  <a:schemeClr val="tx1"/>
                </a:solidFill>
              </a:rPr>
              <a:t>og</a:t>
            </a:r>
            <a:r>
              <a:rPr lang="en-US" sz="1800" b="0" dirty="0">
                <a:solidFill>
                  <a:schemeClr val="tx1"/>
                </a:solidFill>
              </a:rPr>
              <a:t> to par.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Par 1 </a:t>
            </a:r>
            <a:r>
              <a:rPr lang="en-US" sz="1800" b="0" dirty="0" err="1">
                <a:solidFill>
                  <a:schemeClr val="tx1"/>
                </a:solidFill>
              </a:rPr>
              <a:t>presenterer</a:t>
            </a:r>
            <a:r>
              <a:rPr lang="en-US" sz="1800" b="0" dirty="0">
                <a:solidFill>
                  <a:schemeClr val="tx1"/>
                </a:solidFill>
              </a:rPr>
              <a:t> sin </a:t>
            </a:r>
            <a:r>
              <a:rPr lang="en-US" sz="1800" b="0" dirty="0" err="1">
                <a:solidFill>
                  <a:schemeClr val="tx1"/>
                </a:solidFill>
              </a:rPr>
              <a:t>profil</a:t>
            </a:r>
            <a:r>
              <a:rPr lang="en-US" sz="1800" b="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Par 2 </a:t>
            </a:r>
            <a:r>
              <a:rPr lang="en-US" sz="1800" b="0" dirty="0" err="1">
                <a:solidFill>
                  <a:schemeClr val="tx1"/>
                </a:solidFill>
              </a:rPr>
              <a:t>sier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hva</a:t>
            </a:r>
            <a:r>
              <a:rPr lang="en-US" sz="1800" b="0" dirty="0">
                <a:solidFill>
                  <a:schemeClr val="tx1"/>
                </a:solidFill>
              </a:rPr>
              <a:t> de </a:t>
            </a:r>
            <a:r>
              <a:rPr lang="en-US" sz="1800" b="0" dirty="0" err="1">
                <a:solidFill>
                  <a:schemeClr val="tx1"/>
                </a:solidFill>
              </a:rPr>
              <a:t>tenker</a:t>
            </a:r>
            <a:r>
              <a:rPr lang="en-US" sz="1800" b="0" dirty="0">
                <a:solidFill>
                  <a:schemeClr val="tx1"/>
                </a:solidFill>
              </a:rPr>
              <a:t> om </a:t>
            </a:r>
            <a:r>
              <a:rPr lang="en-US" sz="1800" b="0" dirty="0" err="1">
                <a:solidFill>
                  <a:schemeClr val="tx1"/>
                </a:solidFill>
              </a:rPr>
              <a:t>personen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ut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fra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profilen</a:t>
            </a:r>
            <a:r>
              <a:rPr lang="en-US" sz="1800" b="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Par 1 </a:t>
            </a:r>
            <a:r>
              <a:rPr lang="en-US" sz="1800" b="0" dirty="0" err="1">
                <a:solidFill>
                  <a:schemeClr val="tx1"/>
                </a:solidFill>
              </a:rPr>
              <a:t>snakker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sammen</a:t>
            </a:r>
            <a:r>
              <a:rPr lang="en-US" sz="1800" b="0" dirty="0">
                <a:solidFill>
                  <a:schemeClr val="tx1"/>
                </a:solidFill>
              </a:rPr>
              <a:t> om det de </a:t>
            </a:r>
            <a:r>
              <a:rPr lang="en-US" sz="1800" b="0" dirty="0" err="1">
                <a:solidFill>
                  <a:schemeClr val="tx1"/>
                </a:solidFill>
              </a:rPr>
              <a:t>andre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sa</a:t>
            </a:r>
            <a:r>
              <a:rPr lang="en-US" sz="1800" b="0" dirty="0">
                <a:solidFill>
                  <a:schemeClr val="tx1"/>
                </a:solidFill>
              </a:rPr>
              <a:t> om </a:t>
            </a:r>
            <a:r>
              <a:rPr lang="en-US" sz="1800" b="0" dirty="0" err="1">
                <a:solidFill>
                  <a:schemeClr val="tx1"/>
                </a:solidFill>
              </a:rPr>
              <a:t>deres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profil</a:t>
            </a:r>
            <a:r>
              <a:rPr lang="en-US" sz="1800" b="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tx1"/>
                </a:solidFill>
              </a:rPr>
              <a:t>Bytt</a:t>
            </a:r>
            <a:r>
              <a:rPr lang="en-US" sz="1800" b="0" dirty="0">
                <a:solidFill>
                  <a:schemeClr val="tx1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5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93ACF3-E922-4FCC-A29B-204A473E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73" y="1017142"/>
            <a:ext cx="4538218" cy="3410996"/>
          </a:xfrm>
        </p:spPr>
        <p:txBody>
          <a:bodyPr anchor="b">
            <a:normAutofit/>
          </a:bodyPr>
          <a:lstStyle/>
          <a:p>
            <a:r>
              <a:rPr lang="nb-NO" sz="3600" dirty="0"/>
              <a:t>DEL 3: DISKUSJON </a:t>
            </a:r>
            <a:br>
              <a:rPr lang="nb-NO" sz="1100" dirty="0"/>
            </a:br>
            <a:br>
              <a:rPr lang="nb-NO" sz="1100" dirty="0"/>
            </a:br>
            <a:br>
              <a:rPr lang="nb-NO" sz="1100" dirty="0"/>
            </a:br>
            <a:br>
              <a:rPr lang="nb-NO" sz="2200" dirty="0">
                <a:solidFill>
                  <a:srgbClr val="000000"/>
                </a:solidFill>
              </a:rPr>
            </a:br>
            <a:r>
              <a:rPr lang="nb-NO" sz="2400" b="0" dirty="0">
                <a:solidFill>
                  <a:srgbClr val="000000"/>
                </a:solidFill>
                <a:latin typeface="+mj-lt"/>
              </a:rPr>
              <a:t>Ble profilene deres som dere hadde tenkt?</a:t>
            </a:r>
            <a:br>
              <a:rPr lang="nb-NO" sz="1100" dirty="0"/>
            </a:br>
            <a:br>
              <a:rPr lang="nb-NO" sz="1100" dirty="0"/>
            </a:br>
            <a:endParaRPr lang="nb-NO" sz="1100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7A68861-84C1-4E48-AA1C-C08D10E9B0C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l="31420" t="3096" r="11515" b="-630"/>
          <a:stretch/>
        </p:blipFill>
        <p:spPr>
          <a:xfrm>
            <a:off x="6874891" y="1017142"/>
            <a:ext cx="4783382" cy="5457288"/>
          </a:xfrm>
          <a:noFill/>
        </p:spPr>
      </p:pic>
    </p:spTree>
    <p:extLst>
      <p:ext uri="{BB962C8B-B14F-4D97-AF65-F5344CB8AC3E}">
        <p14:creationId xmlns:p14="http://schemas.microsoft.com/office/powerpoint/2010/main" val="256130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ex og Politikk">
      <a:dk1>
        <a:srgbClr val="11171D"/>
      </a:dk1>
      <a:lt1>
        <a:srgbClr val="FFFFFF"/>
      </a:lt1>
      <a:dk2>
        <a:srgbClr val="D8BDA8"/>
      </a:dk2>
      <a:lt2>
        <a:srgbClr val="F4ECE6"/>
      </a:lt2>
      <a:accent1>
        <a:srgbClr val="9B182F"/>
      </a:accent1>
      <a:accent2>
        <a:srgbClr val="EC7933"/>
      </a:accent2>
      <a:accent3>
        <a:srgbClr val="CD2645"/>
      </a:accent3>
      <a:accent4>
        <a:srgbClr val="7D2253"/>
      </a:accent4>
      <a:accent5>
        <a:srgbClr val="00A49B"/>
      </a:accent5>
      <a:accent6>
        <a:srgbClr val="0D1A6A"/>
      </a:accent6>
      <a:hlink>
        <a:srgbClr val="9B182F"/>
      </a:hlink>
      <a:folHlink>
        <a:srgbClr val="E2BA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3" id="{E07975D9-95B3-624D-B4DE-6F0E3A5DC0B7}" vid="{FA92D50F-2201-524C-8592-6529F8A01EF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791</Words>
  <Application>Microsoft Office PowerPoint</Application>
  <PresentationFormat>Widescreen</PresentationFormat>
  <Paragraphs>87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Tw Cen MT</vt:lpstr>
      <vt:lpstr>Office-tema</vt:lpstr>
      <vt:lpstr>NÆRHET OG EMPATI  I AVSTANDENS TID</vt:lpstr>
      <vt:lpstr>HA DET GODT!</vt:lpstr>
      <vt:lpstr>HAR DET VÆRT VANSKELIGERE Å HA DET GODT UNDER KORONAPANDEMIEN?</vt:lpstr>
      <vt:lpstr>HA DET GODT!</vt:lpstr>
      <vt:lpstr>SE MEG – PÅ NETTET!</vt:lpstr>
      <vt:lpstr>…MEN HVORDAN FORTELLER MAN HVEM MAN ER PÅ NETTET?</vt:lpstr>
      <vt:lpstr>SE MEG – PÅ NETTET! DEL 1</vt:lpstr>
      <vt:lpstr>DEL 2: PRESENTER!</vt:lpstr>
      <vt:lpstr>DEL 3: DISKUSJON     Ble profilene deres som dere hadde tenkt?  </vt:lpstr>
      <vt:lpstr>FORELSKELSE!</vt:lpstr>
      <vt:lpstr>HVORDAN ER DET Å VÆRE FORELSKET?</vt:lpstr>
      <vt:lpstr>   OPPSUMMERING    Hva fortalte de forskjellige personene om hvordan det føltes å være forelsket?          </vt:lpstr>
      <vt:lpstr>LIKER DU QUIZ?   VI HAR KAHOOT MED MASSE MORSOMME SPØRSMÅL!</vt:lpstr>
      <vt:lpstr>SE GJERNE FLERE FILMER OG GJØR FLERE OPPGAVER I UKE 6!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NÆRHET OG EMPATI I AVSTANDENS TID</dc:title>
  <dc:creator>Adele Straumsnes</dc:creator>
  <cp:lastModifiedBy>Snezana Krizan</cp:lastModifiedBy>
  <cp:revision>16</cp:revision>
  <dcterms:created xsi:type="dcterms:W3CDTF">2020-12-15T13:19:20Z</dcterms:created>
  <dcterms:modified xsi:type="dcterms:W3CDTF">2021-01-06T12:07:07Z</dcterms:modified>
</cp:coreProperties>
</file>