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69" r:id="rId3"/>
    <p:sldId id="271" r:id="rId4"/>
    <p:sldId id="272" r:id="rId5"/>
    <p:sldId id="273" r:id="rId6"/>
    <p:sldId id="259" r:id="rId7"/>
    <p:sldId id="270" r:id="rId8"/>
    <p:sldId id="267" r:id="rId9"/>
    <p:sldId id="281" r:id="rId10"/>
    <p:sldId id="279" r:id="rId11"/>
    <p:sldId id="280" r:id="rId12"/>
    <p:sldId id="264" r:id="rId13"/>
    <p:sldId id="278" r:id="rId14"/>
    <p:sldId id="277" r:id="rId15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jersti Austli" initials="KA" lastIdx="1" clrIdx="0">
    <p:extLst>
      <p:ext uri="{19B8F6BF-5375-455C-9EA6-DF929625EA0E}">
        <p15:presenceInfo xmlns:p15="http://schemas.microsoft.com/office/powerpoint/2012/main" userId="Kjersti Aust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2253"/>
    <a:srgbClr val="ED7933"/>
    <a:srgbClr val="CE2645"/>
    <a:srgbClr val="FBE9EC"/>
    <a:srgbClr val="0D1A6B"/>
    <a:srgbClr val="00A59C"/>
    <a:srgbClr val="9C182F"/>
    <a:srgbClr val="11181D"/>
    <a:srgbClr val="F1DDE0"/>
    <a:srgbClr val="D9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02"/>
    <p:restoredTop sz="60709" autoAdjust="0"/>
  </p:normalViewPr>
  <p:slideViewPr>
    <p:cSldViewPr snapToGrid="0" snapToObjects="1">
      <p:cViewPr varScale="1">
        <p:scale>
          <a:sx n="65" d="100"/>
          <a:sy n="65" d="100"/>
        </p:scale>
        <p:origin x="29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352F0-1C96-414E-819A-C99905CB6D0E}" type="datetimeFigureOut">
              <a:rPr lang="nb-NO" smtClean="0"/>
              <a:t>03.01.2020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49017-1C11-4CCD-AC94-2FC0496F47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1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ih.brage.unit.no/nih-xmlui/handle/11250/235404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prosjekt-perfekt/sesong/1/episode/4/avspille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kologforeningen.no/publikum/informasjonsvideoer/videoer-om-livsutfordringer/hva-er-kroppspres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skning.no/hormoner-menneskekroppen-hjernen/spor-en-forsker-hva-skjer-med-kroppen-under-puberteten/1230352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g.no/pubertet/1866_Puberteten_-_hva_skjer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eningenfri.no/informasjon/begreper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rksuper.no/serie/newton-pubertet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H-EVLo1Czk&amp;featue=emb_titl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ih.brage.unit.no/nih-xmlui/handle/11250/2354041" TargetMode="External"/><Relationship Id="rId4" Type="http://schemas.openxmlformats.org/officeDocument/2006/relationships/hyperlink" Target="https://nrksuper.no/serie/newton-kroppen/DMYT24003719/sesong-1/episode-8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rdnorskdebatt.no/article/jenter-opplever-et-enorm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</a:t>
            </a:r>
          </a:p>
          <a:p>
            <a:r>
              <a:rPr lang="nb-NO" dirty="0"/>
              <a:t>I denne presentasjonen finner du tips og råd om hvordan du kan bruke lysarkene i undervisningen, og tilleggsinformasjon som kan være nyttig.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er opp til deg hvordan du legger opp gjennomgangen, ( f.eks. om du viser filmene) og du kan legge til egne notater ved behov, og evt. slette eller legge til lysark. </a:t>
            </a:r>
          </a:p>
          <a:p>
            <a:endParaRPr lang="nb-NO" dirty="0"/>
          </a:p>
          <a:p>
            <a:r>
              <a:rPr lang="nb-NO" dirty="0"/>
              <a:t>I kampanjepakka for Uke 6 i 2020 har vi valgt ut noen oppgaver fra Uke 6-materiellet for 5.-7. trinn, med fokus på temaet «Kropp og press». </a:t>
            </a:r>
          </a:p>
          <a:p>
            <a:r>
              <a:rPr lang="nb-NO" dirty="0"/>
              <a:t>På www.uke6/kampanje-2020 finner du oppgavene og tips om filmer og andre ressurser.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Har du lyst til å gjennomføre enda flere eller andre oppgaver i seksualitetsundervisningen, finner du mange i </a:t>
            </a:r>
            <a:r>
              <a:rPr lang="nb-NO" dirty="0" err="1"/>
              <a:t>grunnmateriellet</a:t>
            </a:r>
            <a:r>
              <a:rPr lang="nb-NO" dirty="0"/>
              <a:t> for 5.-7. trinn og temamateriell på uke6.no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Lykke til med gjennomføringen av Uke 6 i 2020!</a:t>
            </a:r>
          </a:p>
          <a:p>
            <a:endParaRPr lang="nb-NO" dirty="0"/>
          </a:p>
          <a:p>
            <a:r>
              <a:rPr lang="nb-NO" dirty="0"/>
              <a:t>Har du spørsmål, send oss gjerne en e-post på uke6@uke6.no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Alle bilder (med mindre det er poengtert noe annet) kommer fra Sex og </a:t>
            </a:r>
            <a:r>
              <a:rPr lang="nb-NO" dirty="0" err="1"/>
              <a:t>Samfund</a:t>
            </a:r>
            <a:r>
              <a:rPr lang="nb-NO" dirty="0"/>
              <a:t> Danmark.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0652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 :</a:t>
            </a:r>
          </a:p>
          <a:p>
            <a:r>
              <a:rPr lang="nb-NO" dirty="0"/>
              <a:t>Tall er hentet fra studien Prosjekt Perfekt Utseende:  </a:t>
            </a:r>
            <a:r>
              <a:rPr lang="nb-NO" dirty="0">
                <a:hlinkClick r:id="rId3"/>
              </a:rPr>
              <a:t>https://nih.brage.unit.no/nih-xmlui/handle/11250/2354041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43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klipp for kan vises til klassen er fra serien Prosjekt Perfekt: Utseende: Du kan spole til minutt 17.30 i episoden til 25.00 (sekvens 8: Ida drar til en skjønnhetsbutikk): </a:t>
            </a:r>
          </a:p>
          <a:p>
            <a:r>
              <a:rPr lang="nb-NO" dirty="0"/>
              <a:t> </a:t>
            </a:r>
            <a:r>
              <a:rPr lang="nb-NO" dirty="0">
                <a:hlinkClick r:id="rId3"/>
              </a:rPr>
              <a:t>https://tv.nrk.no/serie/prosjekt-perfekt/sesong/1/episode/4/avspiller</a:t>
            </a:r>
            <a:endParaRPr lang="nb-NO" dirty="0"/>
          </a:p>
          <a:p>
            <a:endParaRPr lang="nb-NO" dirty="0"/>
          </a:p>
          <a:p>
            <a:r>
              <a:rPr lang="nb-NO" dirty="0"/>
              <a:t>I dette klippet ser vi at Ida Fladen er en kort tur innom skjønnhetsklinikken blir selvbevisst på en ny måte etter å ha fått kommentarer på utseende sitt.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0040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819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 </a:t>
            </a:r>
          </a:p>
          <a:p>
            <a:r>
              <a:rPr lang="nb-NO" dirty="0"/>
              <a:t>Her kan elevene for eksempel snakke to og to, eller diskutere i plenum.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8198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</a:t>
            </a:r>
          </a:p>
          <a:p>
            <a:r>
              <a:rPr lang="nb-NO" dirty="0"/>
              <a:t>I kampanjepakka for Uke 6 i 2020 har vi valgt ut fem oppgaver fra Uke 6-materiellet for 5.-7. trinn, med fokus på kropp og press. </a:t>
            </a:r>
          </a:p>
          <a:p>
            <a:r>
              <a:rPr lang="nb-NO" dirty="0"/>
              <a:t>På www.uke6/kampanje-2020 finner du også tips om filmer.</a:t>
            </a:r>
          </a:p>
          <a:p>
            <a:endParaRPr lang="nb-NO" dirty="0"/>
          </a:p>
          <a:p>
            <a:r>
              <a:rPr lang="nb-NO" dirty="0"/>
              <a:t>Har du lyst til å gjennomføre enda flere eller andre oppgaver i seksualitetsundervisningen, finner du mange forslag i </a:t>
            </a:r>
            <a:r>
              <a:rPr lang="nb-NO" dirty="0" err="1"/>
              <a:t>grunnmateriellet</a:t>
            </a:r>
            <a:r>
              <a:rPr lang="nb-NO" dirty="0"/>
              <a:t> for 5.-7. trinn og temamateriellet Sosiale medier. </a:t>
            </a:r>
          </a:p>
          <a:p>
            <a:endParaRPr lang="nb-NO" dirty="0"/>
          </a:p>
          <a:p>
            <a:r>
              <a:rPr lang="nb-NO" dirty="0"/>
              <a:t>Alt ligger for gratis </a:t>
            </a:r>
            <a:r>
              <a:rPr lang="nb-NO" dirty="0" err="1"/>
              <a:t>nedlasting</a:t>
            </a:r>
            <a:r>
              <a:rPr lang="nb-NO" dirty="0"/>
              <a:t> på www.uke6.no.</a:t>
            </a:r>
          </a:p>
          <a:p>
            <a:r>
              <a:rPr lang="nb-NO" dirty="0"/>
              <a:t>For tilgang til grunnmateriell og temamateriell mm, registrer du deg bare som bruker og få tilsendt passord for innlogging. </a:t>
            </a:r>
          </a:p>
          <a:p>
            <a:endParaRPr lang="nb-NO" dirty="0"/>
          </a:p>
          <a:p>
            <a:r>
              <a:rPr lang="en-US" dirty="0" err="1"/>
              <a:t>Kilder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nb-NO" i="1" dirty="0"/>
              <a:t>-</a:t>
            </a:r>
            <a:r>
              <a:rPr lang="nb-NO" i="1" dirty="0" err="1"/>
              <a:t>Vrabel</a:t>
            </a:r>
            <a:r>
              <a:rPr lang="nb-NO" i="1" dirty="0"/>
              <a:t>, </a:t>
            </a:r>
            <a:r>
              <a:rPr lang="nb-NO" i="1" dirty="0" err="1"/>
              <a:t>KariAnne</a:t>
            </a:r>
            <a:r>
              <a:rPr lang="nb-NO" i="1" dirty="0"/>
              <a:t> 2018: «</a:t>
            </a:r>
            <a:r>
              <a:rPr lang="nb-NO" dirty="0"/>
              <a:t>Hva er kroppspress?»: Norsk psykolog forening:  hentet fra: </a:t>
            </a:r>
            <a:r>
              <a:rPr lang="nb-NO" dirty="0">
                <a:hlinkClick r:id="rId3"/>
              </a:rPr>
              <a:t>https://www.psykologforeningen.no/publikum/informasjonsvideoer/videoer-om-livsutfordringer/hva-er-kroppspress</a:t>
            </a:r>
            <a:endParaRPr lang="nb-NO" dirty="0"/>
          </a:p>
          <a:p>
            <a:endParaRPr lang="nb-NO" dirty="0"/>
          </a:p>
          <a:p>
            <a:r>
              <a:rPr lang="nb-NO" i="1" dirty="0"/>
              <a:t>Mølgaard Sørensen, Asbjørn (2018):  Hva skjer med kroppen under puberteten?</a:t>
            </a:r>
            <a:endParaRPr lang="nb-NO" dirty="0"/>
          </a:p>
          <a:p>
            <a:r>
              <a:rPr lang="en-US" dirty="0"/>
              <a:t> </a:t>
            </a:r>
            <a:r>
              <a:rPr lang="nb-NO" dirty="0">
                <a:hlinkClick r:id="rId4"/>
              </a:rPr>
              <a:t>https://forskning.no/hormoner-menneskekroppen-hjernen/spor-en-forsker-hva-skjer-med-kroppen-under-puberteten/1230352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248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067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 </a:t>
            </a:r>
          </a:p>
          <a:p>
            <a:endParaRPr lang="nb-NO" dirty="0"/>
          </a:p>
          <a:p>
            <a:r>
              <a:rPr lang="nb-NO" dirty="0"/>
              <a:t>For mer informasjon om puberteten : </a:t>
            </a:r>
            <a:r>
              <a:rPr lang="nb-NO" dirty="0">
                <a:hlinkClick r:id="rId3"/>
              </a:rPr>
              <a:t>https://www.ung.no/pubertet/1866_Puberteten_-_hva_skjer.html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Husk at ikke alle faller innenfor kjønnskategorien gutt eller jente. Noen av oss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 kjønnsidentitet eller kjønnsuttrykk som bryter med det samfunnet forventer av oss på grunnlag av hvilket kjønn man fikk tildelt ved fødsel. 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 informasjon om kjønn og begreper se: </a:t>
            </a:r>
            <a:r>
              <a:rPr lang="nb-NO" dirty="0">
                <a:hlinkClick r:id="rId4"/>
              </a:rPr>
              <a:t>https://www.foreningenfri.no/informasjon/begreper/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528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Tips til underviser: </a:t>
            </a:r>
          </a:p>
          <a:p>
            <a:r>
              <a:rPr lang="nb-NO" dirty="0"/>
              <a:t>Mer om hva som skjer i kroppen i puberteten i en film fra NRK Super: </a:t>
            </a:r>
          </a:p>
          <a:p>
            <a:r>
              <a:rPr lang="nb-NO" dirty="0">
                <a:hlinkClick r:id="rId3"/>
              </a:rPr>
              <a:t>https://nrksuper.no/serie/newton-pubertet/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6262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267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 </a:t>
            </a:r>
          </a:p>
          <a:p>
            <a:r>
              <a:rPr lang="nb-NO" dirty="0"/>
              <a:t>Hvis ønskelig kan du bruke litt tid på å spørre elevene, eller at de snakker sammen to og to/grupper om dette.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2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 Vurder om du har tid til å se en eller begge filmer, og hvilken du tror passer best til din klasse</a:t>
            </a:r>
          </a:p>
          <a:p>
            <a:r>
              <a:rPr lang="nb-NO" dirty="0"/>
              <a:t>Første link: «Om kroppspress» psykologspesialist forklarer: 7 minutt. Denne filmen har et noe akademisk språk, men du vurderer om den kan passe likevel. Denne kan også </a:t>
            </a:r>
            <a:r>
              <a:rPr lang="nb-NO" dirty="0" err="1"/>
              <a:t>f.eks</a:t>
            </a:r>
            <a:r>
              <a:rPr lang="nb-NO" dirty="0"/>
              <a:t> sendes ut til foreldre og foresatte. </a:t>
            </a:r>
          </a:p>
          <a:p>
            <a:r>
              <a:rPr lang="nb-NO" dirty="0">
                <a:hlinkClick r:id="rId3"/>
              </a:rPr>
              <a:t>https://www.youtube.com/watch?v=0H-EVLo1Czk&amp;featue=emb_title</a:t>
            </a:r>
            <a:endParaRPr lang="nb-NO" dirty="0"/>
          </a:p>
          <a:p>
            <a:endParaRPr lang="nb-NO" dirty="0"/>
          </a:p>
          <a:p>
            <a:r>
              <a:rPr lang="nb-NO" dirty="0"/>
              <a:t>Newton svarer på spørsmål og svar om selvbilde. 18 minutter (kan man eventuelt bare se starten): </a:t>
            </a:r>
          </a:p>
          <a:p>
            <a:r>
              <a:rPr lang="nb-NO" dirty="0">
                <a:hlinkClick r:id="rId4"/>
              </a:rPr>
              <a:t>https://nrksuper.no/serie/newton-kroppen/DMYT24003719/sesong-1/episode-8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*Tall er hentet fra studien Prosjekt Perfekt Utseende:  </a:t>
            </a:r>
            <a:r>
              <a:rPr lang="nb-NO" dirty="0">
                <a:hlinkClick r:id="rId5"/>
              </a:rPr>
              <a:t>https://nih.brage.unit.no/nih-xmlui/handle/11250/2354041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8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underviser: </a:t>
            </a:r>
          </a:p>
          <a:p>
            <a:r>
              <a:rPr lang="nb-NO" dirty="0"/>
              <a:t>Har elevene noen flere eksempler på hvor kroppspress kan komme fra?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073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underviser : </a:t>
            </a:r>
          </a:p>
          <a:p>
            <a:r>
              <a:rPr lang="nb-NO" dirty="0"/>
              <a:t>Sitat Amanda Beatrice Hanssen,</a:t>
            </a:r>
          </a:p>
          <a:p>
            <a:r>
              <a:rPr lang="nb-NO" dirty="0"/>
              <a:t>hentet fra : </a:t>
            </a:r>
            <a:r>
              <a:rPr lang="nb-NO" dirty="0">
                <a:hlinkClick r:id="rId3"/>
              </a:rPr>
              <a:t>https://nordnorskdebatt.no/article/jenter-opplever-et-enormt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49017-1C11-4CCD-AC94-2FC0496F477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216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på presentasjon/avslutningsslide">
    <p:bg>
      <p:bgPr>
        <a:blipFill dpi="0" rotWithShape="1">
          <a:blip r:embed="rId2">
            <a:alphaModFix amt="43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188000"/>
                    </a14:imgEffect>
                  </a14:imgLayer>
                </a14:imgProps>
              </a:ext>
            </a:extLst>
          </a:blip>
          <a:srcRect/>
          <a:tile tx="0" ty="0" sx="85000" sy="85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3717618-3AEA-EF4D-8370-58A4B90730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07421" y="352889"/>
            <a:ext cx="1948933" cy="194893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00E6EA2-FC68-B949-A8FB-D473F0C8A0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16200000">
            <a:off x="8691865" y="1214977"/>
            <a:ext cx="1948932" cy="224758"/>
          </a:xfrm>
          <a:prstGeom prst="rect">
            <a:avLst/>
          </a:prstGeom>
        </p:spPr>
      </p:pic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E68F591-8E10-5C49-9E1C-5BF32E6B4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046" y="4604529"/>
            <a:ext cx="11579908" cy="1152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5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ADC013F-BC6D-ED43-A62D-9E045F9E6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046" y="5756993"/>
            <a:ext cx="10291763" cy="755650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0748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psett for tre innholddeler">
    <p:bg>
      <p:bgPr>
        <a:solidFill>
          <a:srgbClr val="ED79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EE93C69-C9C7-E24C-96BF-83675CE1FB61}"/>
              </a:ext>
            </a:extLst>
          </p:cNvPr>
          <p:cNvSpPr/>
          <p:nvPr userDrawn="1"/>
        </p:nvSpPr>
        <p:spPr>
          <a:xfrm>
            <a:off x="424097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0BA90-2C77-3742-A6D9-6147FC75A8BF}"/>
              </a:ext>
            </a:extLst>
          </p:cNvPr>
          <p:cNvSpPr/>
          <p:nvPr userDrawn="1"/>
        </p:nvSpPr>
        <p:spPr>
          <a:xfrm>
            <a:off x="4326775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DA99E8-C451-8D44-8562-52C8E1D7EB07}"/>
              </a:ext>
            </a:extLst>
          </p:cNvPr>
          <p:cNvSpPr/>
          <p:nvPr userDrawn="1"/>
        </p:nvSpPr>
        <p:spPr>
          <a:xfrm>
            <a:off x="8211736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7543B21C-EFC5-5A4F-8AFB-903651A0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068" y="2807127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F8648E7-7E9E-DC4A-AE85-1AC37F54574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77067" y="1796230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4CB9F357-8AE2-524A-8B1C-A1C52D7B147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88476" y="2807127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E2B84E0E-0B7D-8341-A086-4345FEEB62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8475" y="1796230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6FCEB760-1028-D54A-ABEF-6D7A24F3C4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82787" y="2798421"/>
            <a:ext cx="3015668" cy="953899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101451F7-D896-1B4A-80D5-473D760EBB1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482786" y="1787524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ECEEE74-10C1-D74D-995B-0ED2FA431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3ADE22A-E0A3-5348-BA22-8DD08BCE2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ABF7F14E-EEE6-8347-9DE9-FD2CD5FB805A}"/>
              </a:ext>
            </a:extLst>
          </p:cNvPr>
          <p:cNvSpPr/>
          <p:nvPr userDrawn="1"/>
        </p:nvSpPr>
        <p:spPr>
          <a:xfrm>
            <a:off x="441194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5DF0267-749A-4848-879B-2F5ECF259415}"/>
              </a:ext>
            </a:extLst>
          </p:cNvPr>
          <p:cNvSpPr/>
          <p:nvPr userDrawn="1"/>
        </p:nvSpPr>
        <p:spPr>
          <a:xfrm>
            <a:off x="4343872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306BE64-541C-124E-AF6B-9504664D7C98}"/>
              </a:ext>
            </a:extLst>
          </p:cNvPr>
          <p:cNvSpPr/>
          <p:nvPr userDrawn="1"/>
        </p:nvSpPr>
        <p:spPr>
          <a:xfrm>
            <a:off x="8228833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222E62D0-66DD-664D-AA61-F5214BB90D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4165" y="5364025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9889994B-C063-8347-BF1B-52E88E321B8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94164" y="4353128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A9A7D2C0-382C-844D-BCC5-9866F8F8E3C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605573" y="5364025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072A21FE-4E2E-2844-B9BC-FC96088080A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05572" y="4353128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innhold 2">
            <a:extLst>
              <a:ext uri="{FF2B5EF4-FFF2-40B4-BE49-F238E27FC236}">
                <a16:creationId xmlns:a16="http://schemas.microsoft.com/office/drawing/2014/main" id="{D4572613-4CCB-5F46-B254-1E6D0AED447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99884" y="5355319"/>
            <a:ext cx="3015668" cy="953899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F3A514DC-D7B2-7E4D-8763-2E0201F4FFB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499883" y="4344422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ittel 1">
            <a:extLst>
              <a:ext uri="{FF2B5EF4-FFF2-40B4-BE49-F238E27FC236}">
                <a16:creationId xmlns:a16="http://schemas.microsoft.com/office/drawing/2014/main" id="{15B1D0F1-6D06-594A-B95D-E314A1E50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i presentasjon/forklarende tekst til bilde/figur/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EE067295-4F1B-3240-BD1E-FB94EDAF6E15}"/>
              </a:ext>
            </a:extLst>
          </p:cNvPr>
          <p:cNvSpPr/>
          <p:nvPr userDrawn="1"/>
        </p:nvSpPr>
        <p:spPr>
          <a:xfrm>
            <a:off x="0" y="1"/>
            <a:ext cx="6096001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19" y="882176"/>
            <a:ext cx="5260902" cy="3000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14EB6FBA-189C-0147-B430-222B8324B3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2138" y="879165"/>
            <a:ext cx="5279243" cy="509666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9" y="4040373"/>
            <a:ext cx="5260902" cy="193545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BC3E3B0-F612-984F-8EE1-7A13BA877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6E46BC0-684E-754C-9D0A-35BC0163B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oppsett for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31D3D7-EBFA-CE42-97B6-78B05669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03" y="1729409"/>
            <a:ext cx="11063593" cy="4393095"/>
          </a:xfrm>
        </p:spPr>
        <p:txBody>
          <a:bodyPr/>
          <a:lstStyle>
            <a:lvl1pPr>
              <a:defRPr b="1">
                <a:solidFill>
                  <a:srgbClr val="CE264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298AC7A0-FB63-BE4A-A602-BF5FA54D2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0331EF3-C93F-B348-BB73-B48A1C68D01C}"/>
              </a:ext>
            </a:extLst>
          </p:cNvPr>
          <p:cNvSpPr/>
          <p:nvPr userDrawn="1"/>
        </p:nvSpPr>
        <p:spPr>
          <a:xfrm>
            <a:off x="564203" y="586443"/>
            <a:ext cx="171293" cy="765279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3462C6-26EA-3E49-8151-3766D0556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3F63A3A-22C9-F747-BDA5-6342E9E89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t oppsett for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AF99CE1-9EDB-BB44-A431-C18A35A1219C}"/>
              </a:ext>
            </a:extLst>
          </p:cNvPr>
          <p:cNvSpPr/>
          <p:nvPr userDrawn="1"/>
        </p:nvSpPr>
        <p:spPr>
          <a:xfrm>
            <a:off x="6341165" y="0"/>
            <a:ext cx="5850835" cy="6858000"/>
          </a:xfrm>
          <a:prstGeom prst="rect">
            <a:avLst/>
          </a:prstGeom>
          <a:solidFill>
            <a:srgbClr val="ED793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2247A95-538C-7D45-B31B-3296B7894240}"/>
              </a:ext>
            </a:extLst>
          </p:cNvPr>
          <p:cNvSpPr/>
          <p:nvPr userDrawn="1"/>
        </p:nvSpPr>
        <p:spPr>
          <a:xfrm>
            <a:off x="429021" y="524620"/>
            <a:ext cx="550615" cy="5914575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1041" y="524620"/>
            <a:ext cx="4538218" cy="318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14EB6FBA-189C-0147-B430-222B8324B3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74891" y="879165"/>
            <a:ext cx="4783382" cy="5595265"/>
          </a:xfrm>
        </p:spPr>
        <p:txBody>
          <a:bodyPr anchor="t"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041" y="3803078"/>
            <a:ext cx="4538218" cy="2636117"/>
          </a:xfrm>
        </p:spPr>
        <p:txBody>
          <a:bodyPr anchor="t"/>
          <a:lstStyle>
            <a:lvl1pPr marL="0" indent="0" algn="l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0CA8D3F-BF34-C847-8876-22F7703A7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15568AC-F52E-3147-A218-723EFAF616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3BB5B9-C72B-B34C-ADCF-258D6297C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203" y="2678705"/>
            <a:ext cx="5181600" cy="3443799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E3856BCB-B319-5D47-992D-855C74177170}"/>
              </a:ext>
            </a:extLst>
          </p:cNvPr>
          <p:cNvCxnSpPr/>
          <p:nvPr userDrawn="1"/>
        </p:nvCxnSpPr>
        <p:spPr>
          <a:xfrm>
            <a:off x="6096000" y="2308767"/>
            <a:ext cx="0" cy="3443799"/>
          </a:xfrm>
          <a:prstGeom prst="line">
            <a:avLst/>
          </a:prstGeom>
          <a:ln>
            <a:solidFill>
              <a:srgbClr val="ED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9E505F51-1479-1941-B46A-7523E31B86E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530" y="2678705"/>
            <a:ext cx="5181600" cy="3443799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5034E28F-612D-0643-8E33-B0ECA9114AB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64203" y="1711588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4">
            <a:extLst>
              <a:ext uri="{FF2B5EF4-FFF2-40B4-BE49-F238E27FC236}">
                <a16:creationId xmlns:a16="http://schemas.microsoft.com/office/drawing/2014/main" id="{E63777B1-D249-6440-9348-9E6DC0E6A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343" y="1711588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3AA11D0F-CF5C-8A4A-BDB8-2401B4B74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3D2B2FF-C30B-654C-891C-7537A5F9A0FA}"/>
              </a:ext>
            </a:extLst>
          </p:cNvPr>
          <p:cNvSpPr/>
          <p:nvPr userDrawn="1"/>
        </p:nvSpPr>
        <p:spPr>
          <a:xfrm>
            <a:off x="564203" y="586443"/>
            <a:ext cx="171293" cy="765279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CBFE2D9-77B1-0C4A-9362-8859FE568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F6AE39F-E4B3-434D-B8E9-DC202FD46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2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bilde m/forklaren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4956" y="695740"/>
            <a:ext cx="4935782" cy="2733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4956" y="3712038"/>
            <a:ext cx="4935782" cy="245022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62F2152-3D55-AB41-8379-DEA31A323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A7E386B-EC41-D342-8581-72FDBDB838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5B65DF-3FBB-9042-BDA6-E050A8686F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609599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8202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flere bilder m/forklaren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004" y="450567"/>
            <a:ext cx="5388796" cy="296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4004" y="3525563"/>
            <a:ext cx="5388796" cy="297762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793172A-2DEB-604D-A2DE-DF9F060D0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E76DF1E-F799-7D40-959C-9E91F83A9F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B38805-0EFE-0541-953F-2030766027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38950" y="418904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DCE3E1AE-4C1C-614D-8DDF-0B1225031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96369" y="418904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A9ECD1F6-C5D6-C548-B007-796385D5D6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01145" y="3515510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B40598CC-EB44-AC4E-8288-5189B48A607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38286" y="3515509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0891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kifte/hovedpunkter i programmet">
    <p:bg>
      <p:bgPr>
        <a:solidFill>
          <a:srgbClr val="ED79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14C5F508-D0AD-9C43-A462-0FF928E62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85" y="1512876"/>
            <a:ext cx="10933627" cy="383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0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EDFEDD7-1743-C743-AA57-4D73D54F6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B6B754A-229C-3C43-9027-F282AB8963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tre innholddeler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EE93C69-C9C7-E24C-96BF-83675CE1FB61}"/>
              </a:ext>
            </a:extLst>
          </p:cNvPr>
          <p:cNvSpPr/>
          <p:nvPr userDrawn="1"/>
        </p:nvSpPr>
        <p:spPr>
          <a:xfrm>
            <a:off x="441194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0BA90-2C77-3742-A6D9-6147FC75A8BF}"/>
              </a:ext>
            </a:extLst>
          </p:cNvPr>
          <p:cNvSpPr/>
          <p:nvPr userDrawn="1"/>
        </p:nvSpPr>
        <p:spPr>
          <a:xfrm>
            <a:off x="4343872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DA99E8-C451-8D44-8562-52C8E1D7EB07}"/>
              </a:ext>
            </a:extLst>
          </p:cNvPr>
          <p:cNvSpPr/>
          <p:nvPr userDrawn="1"/>
        </p:nvSpPr>
        <p:spPr>
          <a:xfrm>
            <a:off x="8228833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7543B21C-EFC5-5A4F-8AFB-903651A0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165" y="2882535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F8648E7-7E9E-DC4A-AE85-1AC37F54574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94164" y="1929509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4CB9F357-8AE2-524A-8B1C-A1C52D7B147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05573" y="2882535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E2B84E0E-0B7D-8341-A086-4345FEEB62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8164" y="1929509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6FCEB760-1028-D54A-ABEF-6D7A24F3C4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99884" y="2873829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101451F7-D896-1B4A-80D5-473D760EBB1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499883" y="1924352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ECEEE74-10C1-D74D-995B-0ED2FA431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3ADE22A-E0A3-5348-BA22-8DD08BCE2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32" name="Plassholder for tittel 1">
            <a:extLst>
              <a:ext uri="{FF2B5EF4-FFF2-40B4-BE49-F238E27FC236}">
                <a16:creationId xmlns:a16="http://schemas.microsoft.com/office/drawing/2014/main" id="{734642DF-A099-C448-B7D6-D85D6F4E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1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06A86EE-C3A1-B747-8E49-BF5F7338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03" y="586443"/>
            <a:ext cx="11056989" cy="104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94E550-8653-1E4B-971E-F1C892F52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03" y="2022104"/>
            <a:ext cx="11063593" cy="41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9" r:id="rId4"/>
    <p:sldLayoutId id="2147483652" r:id="rId5"/>
    <p:sldLayoutId id="2147483660" r:id="rId6"/>
    <p:sldLayoutId id="2147483661" r:id="rId7"/>
    <p:sldLayoutId id="2147483655" r:id="rId8"/>
    <p:sldLayoutId id="2147483657" r:id="rId9"/>
    <p:sldLayoutId id="2147483662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prosjekt-perfekt/sesong/1/episode/4/avspill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H-EVLo1Czk&amp;featue=emb_titl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nrksuper.no/serie/newton-kroppen/DMYT24003719/sesong-1/episode-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6CABBE-AE4F-1E47-9AB1-D3F11359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Tw Cen MT" panose="020B0602020104020603" pitchFamily="34" charset="0"/>
              </a:rPr>
              <a:t>KROPP</a:t>
            </a:r>
            <a:r>
              <a:rPr lang="en-US" sz="4800" dirty="0"/>
              <a:t> OG PRESS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EBDADD4-8554-4EEC-A6A5-DF9FA00A4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046" y="5756993"/>
            <a:ext cx="10291763" cy="755650"/>
          </a:xfrm>
        </p:spPr>
        <p:txBody>
          <a:bodyPr/>
          <a:lstStyle/>
          <a:p>
            <a:r>
              <a:rPr lang="nb-NO" dirty="0"/>
              <a:t>5. – 7. trinn</a:t>
            </a:r>
          </a:p>
        </p:txBody>
      </p:sp>
    </p:spTree>
    <p:extLst>
      <p:ext uri="{BB962C8B-B14F-4D97-AF65-F5344CB8AC3E}">
        <p14:creationId xmlns:p14="http://schemas.microsoft.com/office/powerpoint/2010/main" val="139308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09D8C6-0492-4B3E-AA6E-1F1BD955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19" y="882177"/>
            <a:ext cx="5260902" cy="2546824"/>
          </a:xfrm>
        </p:spPr>
        <p:txBody>
          <a:bodyPr/>
          <a:lstStyle/>
          <a:p>
            <a:r>
              <a:rPr lang="nb-NO" dirty="0"/>
              <a:t>KROPPSPRESS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E06B81-4B9F-417B-8264-A12792A1ED7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21164" y="1034843"/>
            <a:ext cx="5279243" cy="5096660"/>
          </a:xfrm>
        </p:spPr>
        <p:txBody>
          <a:bodyPr anchor="ctr"/>
          <a:lstStyle/>
          <a:p>
            <a:r>
              <a:rPr lang="nb-NO" b="1" dirty="0"/>
              <a:t>Det at kroppen utvikler seg og vokser kan gjøre at vi får mer fokus på kroppen, og blir mye mer opptatt av hvordan den ser ut</a:t>
            </a:r>
          </a:p>
          <a:p>
            <a:endParaRPr lang="nb-NO" dirty="0"/>
          </a:p>
          <a:p>
            <a:r>
              <a:rPr lang="nb-NO" dirty="0"/>
              <a:t>Denne sårbare perioden prøver mange å utnytte seg av… </a:t>
            </a:r>
          </a:p>
          <a:p>
            <a:endParaRPr lang="nb-NO" dirty="0"/>
          </a:p>
          <a:p>
            <a:r>
              <a:rPr lang="nb-NO" b="1" dirty="0"/>
              <a:t>Mange lever av og tjener store penger på unge menneskers usikkerhet og ønske om å være god nok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A861B3-A5BF-450E-A664-0B30FB997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9" y="3583173"/>
            <a:ext cx="5260902" cy="1935452"/>
          </a:xfrm>
        </p:spPr>
        <p:txBody>
          <a:bodyPr/>
          <a:lstStyle/>
          <a:p>
            <a:r>
              <a:rPr lang="nb-NO" dirty="0"/>
              <a:t>Sju av ti jenter og halvpartene av guttene sier de ønsker å endre på eget utseende*</a:t>
            </a:r>
          </a:p>
        </p:txBody>
      </p:sp>
    </p:spTree>
    <p:extLst>
      <p:ext uri="{BB962C8B-B14F-4D97-AF65-F5344CB8AC3E}">
        <p14:creationId xmlns:p14="http://schemas.microsoft.com/office/powerpoint/2010/main" val="273721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AFF7C2-1F10-4136-A9E2-5C026799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19" y="882177"/>
            <a:ext cx="5260902" cy="2546824"/>
          </a:xfrm>
        </p:spPr>
        <p:txBody>
          <a:bodyPr/>
          <a:lstStyle/>
          <a:p>
            <a:r>
              <a:rPr lang="nb-NO" dirty="0"/>
              <a:t>PROSJEKT PERFEKT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1DD986-FAAB-40DA-ADE7-D4F9472EC0B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anchor="ctr"/>
          <a:lstStyle/>
          <a:p>
            <a:endParaRPr lang="nb-NO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Ida Fladen spør seg: Hva er et perfekt utseende? Og hvordan får man det?:  </a:t>
            </a:r>
            <a:r>
              <a:rPr lang="nb-NO" dirty="0">
                <a:hlinkClick r:id="rId3"/>
              </a:rPr>
              <a:t>https://tv.nrk.no/serie/prosjekt-perfekt/sesong/1/episode/4/avspiller</a:t>
            </a:r>
            <a:endParaRPr lang="nb-NO" dirty="0"/>
          </a:p>
          <a:p>
            <a:r>
              <a:rPr lang="nb-NO" dirty="0"/>
              <a:t> (Se sekvens 8: Ida drar til en skjønnhetsbutikk)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F949C2E-09F6-4190-8F81-3D17736A1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9" y="3583173"/>
            <a:ext cx="5260902" cy="1935452"/>
          </a:xfrm>
        </p:spPr>
        <p:txBody>
          <a:bodyPr/>
          <a:lstStyle/>
          <a:p>
            <a:r>
              <a:rPr lang="nb-NO" dirty="0"/>
              <a:t>Det perfekte utseende</a:t>
            </a:r>
          </a:p>
        </p:txBody>
      </p:sp>
    </p:spTree>
    <p:extLst>
      <p:ext uri="{BB962C8B-B14F-4D97-AF65-F5344CB8AC3E}">
        <p14:creationId xmlns:p14="http://schemas.microsoft.com/office/powerpoint/2010/main" val="2018043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6D70E-AA02-8644-BA32-EE7F8BE0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HVORDAN UNNGÅ KROPPSPRESS?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26A2FE-E7CE-4B46-AE3B-C77DA428384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19339" y="882176"/>
            <a:ext cx="4420161" cy="5096660"/>
          </a:xfrm>
        </p:spPr>
        <p:txBody>
          <a:bodyPr anchor="ctr"/>
          <a:lstStyle/>
          <a:p>
            <a:r>
              <a:rPr lang="nb-NO" b="1" dirty="0"/>
              <a:t>Familie og venner uttrykker: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Aksept for den man 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Bli verdsatt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Få støtte </a:t>
            </a:r>
          </a:p>
          <a:p>
            <a:endParaRPr lang="nb-NO" dirty="0"/>
          </a:p>
          <a:p>
            <a:r>
              <a:rPr lang="nb-NO" b="1" dirty="0"/>
              <a:t>Dette kan du gjøre selv</a:t>
            </a:r>
            <a:r>
              <a:rPr lang="nb-NO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Tenke mindre på kroppen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Ta vare på kroppen fordi den er verdifull i seg selv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Unngå å sammenligne deg med andre - alle er ulike, vi har ulike gener</a:t>
            </a:r>
          </a:p>
        </p:txBody>
      </p:sp>
    </p:spTree>
    <p:extLst>
      <p:ext uri="{BB962C8B-B14F-4D97-AF65-F5344CB8AC3E}">
        <p14:creationId xmlns:p14="http://schemas.microsoft.com/office/powerpoint/2010/main" val="182386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F181E2-281E-4539-8E6E-E2E7C08B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6" y="1730473"/>
            <a:ext cx="10933627" cy="3397054"/>
          </a:xfrm>
        </p:spPr>
        <p:txBody>
          <a:bodyPr anchor="ctr">
            <a:normAutofit/>
          </a:bodyPr>
          <a:lstStyle/>
          <a:p>
            <a:r>
              <a:rPr lang="nb-NO" dirty="0"/>
              <a:t>Har du flere tips om hvordan man kan unngå kroppspress?</a:t>
            </a:r>
          </a:p>
        </p:txBody>
      </p:sp>
    </p:spTree>
    <p:extLst>
      <p:ext uri="{BB962C8B-B14F-4D97-AF65-F5344CB8AC3E}">
        <p14:creationId xmlns:p14="http://schemas.microsoft.com/office/powerpoint/2010/main" val="26075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9026C1D-B578-481B-BA6E-A7F6F5A8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SE GJERNE FLERE FILMER OG GJØR OPPGAVER I UKE 6!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F36426E-13D2-4A52-B76F-6D7B94262AD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5843" t="30178" r="1896" b="13580"/>
          <a:stretch/>
        </p:blipFill>
        <p:spPr bwMode="auto">
          <a:xfrm>
            <a:off x="563563" y="2028825"/>
            <a:ext cx="11064875" cy="3794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581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 descr="Et bilde som inneholder person, kvinne, stående, ung&#10;&#10;Automatisk generert beskrivelse">
            <a:extLst>
              <a:ext uri="{FF2B5EF4-FFF2-40B4-BE49-F238E27FC236}">
                <a16:creationId xmlns:a16="http://schemas.microsoft.com/office/drawing/2014/main" id="{0EA21205-20E5-394D-BBE1-2DA812A2F16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71" t="2543" r="5313"/>
          <a:stretch/>
        </p:blipFill>
        <p:spPr>
          <a:xfrm>
            <a:off x="0" y="0"/>
            <a:ext cx="6079622" cy="685800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1EE5E6C7-AEED-3E4E-9831-56E0A2DF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6331" y="-124238"/>
            <a:ext cx="7081287" cy="1639956"/>
          </a:xfrm>
        </p:spPr>
        <p:txBody>
          <a:bodyPr/>
          <a:lstStyle/>
          <a:p>
            <a:r>
              <a:rPr lang="nb-NO" dirty="0"/>
              <a:t>HVA VI SKAL SNAKKE OM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50B2EB-E5A6-4667-98C3-CD2EC8BDE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4956" y="2203889"/>
            <a:ext cx="4935782" cy="2450222"/>
          </a:xfrm>
        </p:spPr>
        <p:txBody>
          <a:bodyPr anchor="ctr"/>
          <a:lstStyle/>
          <a:p>
            <a:pPr algn="l"/>
            <a:r>
              <a:rPr lang="nb-NO" b="0" dirty="0">
                <a:solidFill>
                  <a:schemeClr val="tx1"/>
                </a:solidFill>
              </a:rPr>
              <a:t>1) Puberteten</a:t>
            </a:r>
          </a:p>
          <a:p>
            <a:pPr algn="l"/>
            <a:r>
              <a:rPr lang="nb-NO" b="0" dirty="0">
                <a:solidFill>
                  <a:schemeClr val="tx1"/>
                </a:solidFill>
              </a:rPr>
              <a:t>2) Kroppspress</a:t>
            </a:r>
          </a:p>
          <a:p>
            <a:pPr algn="l"/>
            <a:r>
              <a:rPr lang="nb-NO" b="0" dirty="0">
                <a:solidFill>
                  <a:schemeClr val="tx1"/>
                </a:solidFill>
              </a:rPr>
              <a:t>3) Hvordan unngå kroppspress</a:t>
            </a:r>
          </a:p>
        </p:txBody>
      </p:sp>
    </p:spTree>
    <p:extLst>
      <p:ext uri="{BB962C8B-B14F-4D97-AF65-F5344CB8AC3E}">
        <p14:creationId xmlns:p14="http://schemas.microsoft.com/office/powerpoint/2010/main" val="300208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C0CAC0-1936-42BD-9F1C-40D42E3F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334" y="2525669"/>
            <a:ext cx="3954706" cy="1806661"/>
          </a:xfrm>
        </p:spPr>
        <p:txBody>
          <a:bodyPr anchor="ctr"/>
          <a:lstStyle/>
          <a:p>
            <a:r>
              <a:rPr lang="nb-NO" dirty="0"/>
              <a:t>PUBERTETEN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1B512E-E257-4865-BE99-E0EFF0C9EC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01286" y="669588"/>
            <a:ext cx="4908836" cy="50966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 fleste kommer i puberteten når de er mellom 10 og 16 år gamle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 puberteten er kroppen full av hormoner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Hovedsakelig </a:t>
            </a:r>
            <a:r>
              <a:rPr lang="nb-NO" b="1" dirty="0"/>
              <a:t>testosteron</a:t>
            </a:r>
            <a:r>
              <a:rPr lang="nb-NO" dirty="0"/>
              <a:t> hos guttene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Hovedsakelig </a:t>
            </a:r>
            <a:r>
              <a:rPr lang="nb-NO" b="1" dirty="0"/>
              <a:t>østrogen</a:t>
            </a:r>
            <a:r>
              <a:rPr lang="nb-NO" dirty="0"/>
              <a:t> hos jentene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 kan føles som vi ikke har helt kontroll på hvordan vi utvikler oss i kroppen eller hjernen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b="1" dirty="0"/>
          </a:p>
          <a:p>
            <a:endParaRPr lang="nb-NO" sz="2800" b="1" dirty="0"/>
          </a:p>
        </p:txBody>
      </p:sp>
      <p:pic>
        <p:nvPicPr>
          <p:cNvPr id="6" name="Plassholder for innhold 5" descr="Et bilde som inneholder person, bygning, gjerde, utendørs&#10;&#10;Automatisk generert beskrivelse">
            <a:extLst>
              <a:ext uri="{FF2B5EF4-FFF2-40B4-BE49-F238E27FC236}">
                <a16:creationId xmlns:a16="http://schemas.microsoft.com/office/drawing/2014/main" id="{19C1D92B-6DC4-4A28-86A7-7E6A43E070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01" b="22456"/>
          <a:stretch/>
        </p:blipFill>
        <p:spPr>
          <a:xfrm>
            <a:off x="6362138" y="3918377"/>
            <a:ext cx="5505184" cy="2661327"/>
          </a:xfrm>
        </p:spPr>
      </p:pic>
    </p:spTree>
    <p:extLst>
      <p:ext uri="{BB962C8B-B14F-4D97-AF65-F5344CB8AC3E}">
        <p14:creationId xmlns:p14="http://schemas.microsoft.com/office/powerpoint/2010/main" val="151348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C674A6-2F7F-4B4D-8ABD-35E2D18A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PUBERTETEN OG ENDRINGER I KROPPEN</a:t>
            </a:r>
            <a:endParaRPr lang="nb-NO" dirty="0">
              <a:solidFill>
                <a:srgbClr val="7D2253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02BBFC-F659-4512-8BE1-7C3FCC16A8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19629" y="882176"/>
            <a:ext cx="5279243" cy="5096660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rgbClr val="7D2253"/>
                </a:solidFill>
              </a:rPr>
              <a:t>Eksempel på hva som ofte skjer i puberteten: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Endret kroppsfasong, mer fett samler seg blant annet rundt hoftene hos jentene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Økt muskelmasse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Mer hår på kroppen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Svetter 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Mange får uren hud og kviser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Kjønnslepper og penis vokser</a:t>
            </a:r>
          </a:p>
          <a:p>
            <a:endParaRPr lang="nb-NO" dirty="0"/>
          </a:p>
          <a:p>
            <a:r>
              <a:rPr lang="nb-NO" dirty="0"/>
              <a:t>Alle disse forandringene skjer i ulik grad og til ulike tidspunkt</a:t>
            </a:r>
          </a:p>
        </p:txBody>
      </p:sp>
    </p:spTree>
    <p:extLst>
      <p:ext uri="{BB962C8B-B14F-4D97-AF65-F5344CB8AC3E}">
        <p14:creationId xmlns:p14="http://schemas.microsoft.com/office/powerpoint/2010/main" val="399144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B9A2DC-5DBC-4750-95C7-5825534D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E597DD-9C32-4EA9-8C63-E582EA7D3AB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50587B-533C-49CD-86BA-840319D0F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0347" y="1728169"/>
            <a:ext cx="4301445" cy="3398652"/>
          </a:xfrm>
        </p:spPr>
        <p:txBody>
          <a:bodyPr anchor="ctr">
            <a:normAutofit/>
          </a:bodyPr>
          <a:lstStyle/>
          <a:p>
            <a:r>
              <a:rPr lang="nb-NO" sz="3500" b="1" dirty="0">
                <a:solidFill>
                  <a:schemeClr val="accent4"/>
                </a:solidFill>
                <a:latin typeface="Tw Cen MT" panose="020B0602020104020603" pitchFamily="34" charset="77"/>
                <a:ea typeface="+mj-ea"/>
                <a:cs typeface="+mj-cs"/>
              </a:rPr>
              <a:t>HVORFOR KAN FORHOLDET TIL EGEN KROPP VÆRE EKSTRA VANSKELIG I PUBERTETEN?</a:t>
            </a:r>
            <a:endParaRPr lang="nb-NO" sz="4200" dirty="0"/>
          </a:p>
        </p:txBody>
      </p:sp>
      <p:pic>
        <p:nvPicPr>
          <p:cNvPr id="6" name="Bilde 5" descr="Et bilde som inneholder person, innendørs, mat, holder&#10;&#10;Automatisk generert beskrivelse">
            <a:extLst>
              <a:ext uri="{FF2B5EF4-FFF2-40B4-BE49-F238E27FC236}">
                <a16:creationId xmlns:a16="http://schemas.microsoft.com/office/drawing/2014/main" id="{D111D2FF-CA72-478A-AAC3-669B0CFBF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162" y="2920865"/>
            <a:ext cx="5143500" cy="3429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A00DC8B-6742-3442-8223-98A5761FA4AF}"/>
              </a:ext>
            </a:extLst>
          </p:cNvPr>
          <p:cNvSpPr txBox="1"/>
          <p:nvPr/>
        </p:nvSpPr>
        <p:spPr>
          <a:xfrm>
            <a:off x="6579162" y="1028768"/>
            <a:ext cx="5612836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nb-NO" sz="2000" dirty="0">
                <a:latin typeface="+mj-lt"/>
              </a:rPr>
              <a:t>Kanskje vil vi ligne mest mulig på «alle de andre»? </a:t>
            </a:r>
          </a:p>
          <a:p>
            <a:pPr>
              <a:lnSpc>
                <a:spcPct val="170000"/>
              </a:lnSpc>
            </a:pPr>
            <a:r>
              <a:rPr lang="nb-NO" sz="2000" dirty="0">
                <a:latin typeface="+mj-lt"/>
              </a:rPr>
              <a:t>Kanskje blir vi usikre på om kroppen vår er bra nok?</a:t>
            </a:r>
          </a:p>
        </p:txBody>
      </p:sp>
    </p:spTree>
    <p:extLst>
      <p:ext uri="{BB962C8B-B14F-4D97-AF65-F5344CB8AC3E}">
        <p14:creationId xmlns:p14="http://schemas.microsoft.com/office/powerpoint/2010/main" val="2040874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EBCE8C-99B6-DE4F-A157-DFB4CB04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5400" b="0" dirty="0"/>
              <a:t> </a:t>
            </a:r>
            <a:r>
              <a:rPr lang="nb-NO" sz="5400" dirty="0"/>
              <a:t>E</a:t>
            </a:r>
            <a:r>
              <a:rPr lang="nb-NO" dirty="0"/>
              <a:t>R DET KROPPSPRESS I SAMFUNNET? </a:t>
            </a:r>
            <a:br>
              <a:rPr lang="nb-NO" dirty="0"/>
            </a:br>
            <a:r>
              <a:rPr lang="nb-NO" sz="4800" b="0" dirty="0"/>
              <a:t>Kroppspress er følelsen av at kroppen </a:t>
            </a:r>
            <a:br>
              <a:rPr lang="nb-NO" sz="4800" b="0" dirty="0"/>
            </a:br>
            <a:r>
              <a:rPr lang="nb-NO" sz="4800" b="0" dirty="0"/>
              <a:t>skal se ut på en bestemt måte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1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56C94D-152D-43A8-967D-513F4142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5" y="1512876"/>
            <a:ext cx="10933627" cy="4481524"/>
          </a:xfrm>
        </p:spPr>
        <p:txBody>
          <a:bodyPr>
            <a:normAutofit fontScale="90000"/>
          </a:bodyPr>
          <a:lstStyle/>
          <a:p>
            <a:r>
              <a:rPr lang="nb-NO" dirty="0"/>
              <a:t>KROPPSPRESS </a:t>
            </a:r>
            <a:br>
              <a:rPr lang="nb-NO" dirty="0"/>
            </a:br>
            <a:br>
              <a:rPr lang="nb-NO" dirty="0"/>
            </a:br>
            <a:br>
              <a:rPr lang="nb-NO" sz="2000" dirty="0"/>
            </a:br>
            <a:r>
              <a:rPr lang="nb-NO" sz="4400" dirty="0"/>
              <a:t>43 prosent sier de kjenner på kroppspress i sin egen hverdag*</a:t>
            </a:r>
            <a:br>
              <a:rPr lang="nb-NO" sz="4400" b="0" dirty="0"/>
            </a:br>
            <a:br>
              <a:rPr lang="nb-NO" sz="2200" b="0" i="1" dirty="0">
                <a:solidFill>
                  <a:schemeClr val="tx1"/>
                </a:solidFill>
              </a:rPr>
            </a:br>
            <a:r>
              <a:rPr lang="nb-NO" sz="2200" b="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https://www.youtube.com/watch?v=0H-EVLo1Czk&amp;featue=emb_title</a:t>
            </a:r>
            <a:br>
              <a:rPr lang="nb-NO" sz="2200" b="0" i="1" dirty="0">
                <a:solidFill>
                  <a:schemeClr val="tx1"/>
                </a:solidFill>
              </a:rPr>
            </a:br>
            <a:br>
              <a:rPr lang="nb-NO" sz="2200" b="0" i="1" dirty="0">
                <a:solidFill>
                  <a:schemeClr val="tx1"/>
                </a:solidFill>
              </a:rPr>
            </a:br>
            <a:r>
              <a:rPr lang="nb-NO" sz="2200" b="0" i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https://nrksuper.no/serie/newton-kroppen/DMYT24003719/sesong-1/episode-8</a:t>
            </a:r>
            <a:br>
              <a:rPr lang="nb-NO" sz="1800" i="1" dirty="0"/>
            </a:br>
            <a:br>
              <a:rPr lang="nb-NO" sz="1800" i="1" dirty="0"/>
            </a:br>
            <a:br>
              <a:rPr lang="nb-NO" sz="2000" b="0" dirty="0"/>
            </a:br>
            <a:br>
              <a:rPr lang="nb-NO" sz="2000" b="0" dirty="0"/>
            </a:br>
            <a:br>
              <a:rPr lang="nb-NO" dirty="0"/>
            </a:br>
            <a:br>
              <a:rPr lang="nb-NO" sz="1050" dirty="0"/>
            </a:b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82514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person, kvinne, stående, ung&#10;&#10;Automatisk generert beskrivelse">
            <a:extLst>
              <a:ext uri="{FF2B5EF4-FFF2-40B4-BE49-F238E27FC236}">
                <a16:creationId xmlns:a16="http://schemas.microsoft.com/office/drawing/2014/main" id="{C0F67E98-5B62-457C-B6FD-45CFBCCFAB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71" t="452" r="7821" b="452"/>
          <a:stretch/>
        </p:blipFill>
        <p:spPr>
          <a:xfrm flipH="1">
            <a:off x="-2" y="0"/>
            <a:ext cx="6096001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1FAB77B-4D1E-9B4F-A84D-F535F224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69" y="434501"/>
            <a:ext cx="4828058" cy="1184749"/>
          </a:xfrm>
        </p:spPr>
        <p:txBody>
          <a:bodyPr>
            <a:normAutofit fontScale="90000"/>
          </a:bodyPr>
          <a:lstStyle/>
          <a:p>
            <a:r>
              <a:rPr lang="en-US" dirty="0"/>
              <a:t>KROPPSPRESS, </a:t>
            </a:r>
            <a:br>
              <a:rPr lang="en-US" dirty="0"/>
            </a:br>
            <a:r>
              <a:rPr lang="en-US" dirty="0"/>
              <a:t>HVOR KOMMER </a:t>
            </a:r>
            <a:br>
              <a:rPr lang="en-US" dirty="0"/>
            </a:br>
            <a:r>
              <a:rPr lang="en-US" dirty="0"/>
              <a:t>DET FRA?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1E5F7C-661B-EF49-AE72-B853E570BF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729970" y="880670"/>
            <a:ext cx="5045637" cy="5096660"/>
          </a:xfrm>
        </p:spPr>
        <p:txBody>
          <a:bodyPr anchor="ctr">
            <a:normAutofit/>
          </a:bodyPr>
          <a:lstStyle/>
          <a:p>
            <a:r>
              <a:rPr lang="nb-NO" sz="2400" dirty="0"/>
              <a:t>Kroppspresset kan komme fra flere ulike hold, for eksempel: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Venner og familie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Reklame og media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Sosiale medier </a:t>
            </a:r>
          </a:p>
          <a:p>
            <a:pPr>
              <a:lnSpc>
                <a:spcPct val="150000"/>
              </a:lnSpc>
            </a:pPr>
            <a:r>
              <a:rPr lang="nb-NO" sz="2400" b="1" dirty="0"/>
              <a:t>Kroppspress kan være skadelig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2048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4079FFE-F54A-4354-9C7B-91E9C2D6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401" y="1512877"/>
            <a:ext cx="10085198" cy="3832245"/>
          </a:xfrm>
        </p:spPr>
        <p:txBody>
          <a:bodyPr/>
          <a:lstStyle/>
          <a:p>
            <a:r>
              <a:rPr lang="nb-NO" b="0" dirty="0"/>
              <a:t>Moteblader, TV, reklame på nettet, sosiale medier og reklameplakater forteller hele oss tiden at vi ikke ser bra nok ut, og at det finnes løsninger for den som er villig til å betale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301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ex og Politikk">
      <a:dk1>
        <a:srgbClr val="11171D"/>
      </a:dk1>
      <a:lt1>
        <a:srgbClr val="FFFFFF"/>
      </a:lt1>
      <a:dk2>
        <a:srgbClr val="D8BDA8"/>
      </a:dk2>
      <a:lt2>
        <a:srgbClr val="F4ECE6"/>
      </a:lt2>
      <a:accent1>
        <a:srgbClr val="9B182F"/>
      </a:accent1>
      <a:accent2>
        <a:srgbClr val="EC7933"/>
      </a:accent2>
      <a:accent3>
        <a:srgbClr val="CD2645"/>
      </a:accent3>
      <a:accent4>
        <a:srgbClr val="7D2253"/>
      </a:accent4>
      <a:accent5>
        <a:srgbClr val="00A49B"/>
      </a:accent5>
      <a:accent6>
        <a:srgbClr val="0D1A6A"/>
      </a:accent6>
      <a:hlink>
        <a:srgbClr val="9B182F"/>
      </a:hlink>
      <a:folHlink>
        <a:srgbClr val="E2BA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3" id="{E07975D9-95B3-624D-B4DE-6F0E3A5DC0B7}" vid="{FA92D50F-2201-524C-8592-6529F8A01EF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Uke 6 (3)</Template>
  <TotalTime>678</TotalTime>
  <Words>1351</Words>
  <Application>Microsoft Macintosh PowerPoint</Application>
  <PresentationFormat>Widescreen</PresentationFormat>
  <Paragraphs>143</Paragraphs>
  <Slides>14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Tw Cen MT</vt:lpstr>
      <vt:lpstr>Office-tema</vt:lpstr>
      <vt:lpstr>KROPP OG PRESS</vt:lpstr>
      <vt:lpstr>HVA VI SKAL SNAKKE OM</vt:lpstr>
      <vt:lpstr>PUBERTETEN</vt:lpstr>
      <vt:lpstr>PUBERTETEN OG ENDRINGER I KROPPEN</vt:lpstr>
      <vt:lpstr> </vt:lpstr>
      <vt:lpstr> ER DET KROPPSPRESS I SAMFUNNET?  Kroppspress er følelsen av at kroppen  skal se ut på en bestemt måte </vt:lpstr>
      <vt:lpstr>KROPPSPRESS    43 prosent sier de kjenner på kroppspress i sin egen hverdag*  https://www.youtube.com/watch?v=0H-EVLo1Czk&amp;featue=emb_title  https://nrksuper.no/serie/newton-kroppen/DMYT24003719/sesong-1/episode-8      </vt:lpstr>
      <vt:lpstr>KROPPSPRESS,  HVOR KOMMER  DET FRA? </vt:lpstr>
      <vt:lpstr>Moteblader, TV, reklame på nettet, sosiale medier og reklameplakater forteller hele oss tiden at vi ikke ser bra nok ut, og at det finnes løsninger for den som er villig til å betale</vt:lpstr>
      <vt:lpstr>KROPPSPRESS</vt:lpstr>
      <vt:lpstr>PROSJEKT PERFEKT </vt:lpstr>
      <vt:lpstr>HVORDAN UNNGÅ KROPPSPRESS?</vt:lpstr>
      <vt:lpstr>Har du flere tips om hvordan man kan unngå kroppspress?</vt:lpstr>
      <vt:lpstr>SE GJERNE FLERE FILMER OG GJØR OPPGAVER I UKE 6!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Kropp og press</dc:title>
  <dc:creator>Kjersti Austli</dc:creator>
  <cp:lastModifiedBy>Stine Nygård</cp:lastModifiedBy>
  <cp:revision>65</cp:revision>
  <cp:lastPrinted>2020-01-02T11:26:51Z</cp:lastPrinted>
  <dcterms:created xsi:type="dcterms:W3CDTF">2019-12-20T12:19:25Z</dcterms:created>
  <dcterms:modified xsi:type="dcterms:W3CDTF">2020-01-03T14:39:30Z</dcterms:modified>
</cp:coreProperties>
</file>