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8" r:id="rId6"/>
    <p:sldId id="269" r:id="rId7"/>
    <p:sldId id="270" r:id="rId8"/>
    <p:sldId id="271" r:id="rId9"/>
    <p:sldId id="277" r:id="rId10"/>
    <p:sldId id="274" r:id="rId11"/>
    <p:sldId id="275" r:id="rId12"/>
    <p:sldId id="276" r:id="rId13"/>
    <p:sldId id="266" r:id="rId14"/>
    <p:sldId id="272" r:id="rId15"/>
    <p:sldId id="273" r:id="rId16"/>
    <p:sldId id="264" r:id="rId17"/>
    <p:sldId id="278" r:id="rId18"/>
    <p:sldId id="267" r:id="rId19"/>
    <p:sldId id="279" r:id="rId20"/>
  </p:sldIdLst>
  <p:sldSz cx="12192000" cy="6858000"/>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2" autoAdjust="0"/>
    <p:restoredTop sz="68421" autoAdjust="0"/>
  </p:normalViewPr>
  <p:slideViewPr>
    <p:cSldViewPr snapToGrid="0">
      <p:cViewPr varScale="1">
        <p:scale>
          <a:sx n="74" d="100"/>
          <a:sy n="74" d="100"/>
        </p:scale>
        <p:origin x="18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E364E7F-98C8-485A-8156-1B02F59114B4}" type="datetimeFigureOut">
              <a:rPr lang="nb-NO" smtClean="0"/>
              <a:t>28.10.2018</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621ECC3-7FAB-46AA-A5B3-B6E07ACA5FD9}" type="slidenum">
              <a:rPr lang="nb-NO" smtClean="0"/>
              <a:t>‹#›</a:t>
            </a:fld>
            <a:endParaRPr lang="nb-NO"/>
          </a:p>
        </p:txBody>
      </p:sp>
    </p:spTree>
    <p:extLst>
      <p:ext uri="{BB962C8B-B14F-4D97-AF65-F5344CB8AC3E}">
        <p14:creationId xmlns:p14="http://schemas.microsoft.com/office/powerpoint/2010/main" val="138765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1</a:t>
            </a:fld>
            <a:endParaRPr lang="nb-NO"/>
          </a:p>
        </p:txBody>
      </p:sp>
    </p:spTree>
    <p:extLst>
      <p:ext uri="{BB962C8B-B14F-4D97-AF65-F5344CB8AC3E}">
        <p14:creationId xmlns:p14="http://schemas.microsoft.com/office/powerpoint/2010/main" val="392967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Opplæringen skal gi elevene forståelse for sammenhengen mellom demokrati og sentrale menneskerettigheter </a:t>
            </a:r>
          </a:p>
          <a:p>
            <a:pPr marL="171450" indent="-171450">
              <a:buFont typeface="Arial" panose="020B0604020202020204" pitchFamily="34" charset="0"/>
              <a:buChar char="•"/>
            </a:pPr>
            <a:r>
              <a:rPr lang="nb-NO" dirty="0"/>
              <a:t>Forstå sammenhengen mellom individets rettigheter og plikter. </a:t>
            </a:r>
          </a:p>
          <a:p>
            <a:pPr marL="171450" indent="-171450">
              <a:buFont typeface="Arial" panose="020B0604020202020204" pitchFamily="34" charset="0"/>
              <a:buChar char="•"/>
            </a:pPr>
            <a:r>
              <a:rPr lang="nb-NO" dirty="0"/>
              <a:t>Skal stimulere elevene til å bli aktive medborgere </a:t>
            </a:r>
          </a:p>
          <a:p>
            <a:pPr marL="171450" indent="-171450">
              <a:buFont typeface="Arial" panose="020B0604020202020204" pitchFamily="34" charset="0"/>
              <a:buChar char="•"/>
            </a:pPr>
            <a:r>
              <a:rPr lang="nb-NO" dirty="0"/>
              <a:t>De skal øve opp evnen til å tenke kritisk, lære seg å håndtere meningsbrytninger og respektere uenighet. </a:t>
            </a:r>
          </a:p>
          <a:p>
            <a:endParaRPr lang="nb-NO" dirty="0"/>
          </a:p>
        </p:txBody>
      </p:sp>
      <p:sp>
        <p:nvSpPr>
          <p:cNvPr id="4" name="Plassholder for lysbildenummer 3"/>
          <p:cNvSpPr>
            <a:spLocks noGrp="1"/>
          </p:cNvSpPr>
          <p:nvPr>
            <p:ph type="sldNum" sz="quarter" idx="10"/>
          </p:nvPr>
        </p:nvSpPr>
        <p:spPr/>
        <p:txBody>
          <a:bodyPr/>
          <a:lstStyle/>
          <a:p>
            <a:fld id="{C621ECC3-7FAB-46AA-A5B3-B6E07ACA5FD9}" type="slidenum">
              <a:rPr lang="nb-NO" smtClean="0"/>
              <a:t>10</a:t>
            </a:fld>
            <a:endParaRPr lang="nb-NO"/>
          </a:p>
        </p:txBody>
      </p:sp>
    </p:spTree>
    <p:extLst>
      <p:ext uri="{BB962C8B-B14F-4D97-AF65-F5344CB8AC3E}">
        <p14:creationId xmlns:p14="http://schemas.microsoft.com/office/powerpoint/2010/main" val="60413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Forstå grunnleggende dilemmaer og utviklingstrekk i samfunnet </a:t>
            </a: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Å verne om livet på jorda og å ta vare på behovene til mennesker </a:t>
            </a: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Bygger på forståelsen av sammenhengen mellom sosiale, økonomiske og miljømessige forhold. </a:t>
            </a: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Menneskehetens levesett og ressursbruk har konsekvenser lokalt, regionalt og globalt. </a:t>
            </a: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Gjør dem i stand til å ta ansvarlige valg og handle etisk og miljøbevisst. </a:t>
            </a: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Teknologi har betydelig innvirkning på menneske, miljø og samfunn. </a:t>
            </a:r>
            <a:endParaRPr lang="nb-NO" dirty="0"/>
          </a:p>
        </p:txBody>
      </p:sp>
      <p:sp>
        <p:nvSpPr>
          <p:cNvPr id="4" name="Plassholder for lysbildenummer 3"/>
          <p:cNvSpPr>
            <a:spLocks noGrp="1"/>
          </p:cNvSpPr>
          <p:nvPr>
            <p:ph type="sldNum" sz="quarter" idx="10"/>
          </p:nvPr>
        </p:nvSpPr>
        <p:spPr/>
        <p:txBody>
          <a:bodyPr/>
          <a:lstStyle/>
          <a:p>
            <a:fld id="{C621ECC3-7FAB-46AA-A5B3-B6E07ACA5FD9}" type="slidenum">
              <a:rPr lang="nb-NO" smtClean="0"/>
              <a:t>11</a:t>
            </a:fld>
            <a:endParaRPr lang="nb-NO"/>
          </a:p>
        </p:txBody>
      </p:sp>
    </p:spTree>
    <p:extLst>
      <p:ext uri="{BB962C8B-B14F-4D97-AF65-F5344CB8AC3E}">
        <p14:creationId xmlns:p14="http://schemas.microsoft.com/office/powerpoint/2010/main" val="405327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12</a:t>
            </a:fld>
            <a:endParaRPr lang="nb-NO"/>
          </a:p>
        </p:txBody>
      </p:sp>
    </p:spTree>
    <p:extLst>
      <p:ext uri="{BB962C8B-B14F-4D97-AF65-F5344CB8AC3E}">
        <p14:creationId xmlns:p14="http://schemas.microsoft.com/office/powerpoint/2010/main" val="148463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a:t>
            </a:r>
            <a:r>
              <a:rPr lang="nb-NO" baseline="0" dirty="0"/>
              <a:t> det som står om temaet i overordnet del.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C621ECC3-7FAB-46AA-A5B3-B6E07ACA5FD9}" type="slidenum">
              <a:rPr lang="nb-NO" smtClean="0"/>
              <a:t>13</a:t>
            </a:fld>
            <a:endParaRPr lang="nb-NO"/>
          </a:p>
        </p:txBody>
      </p:sp>
    </p:spTree>
    <p:extLst>
      <p:ext uri="{BB962C8B-B14F-4D97-AF65-F5344CB8AC3E}">
        <p14:creationId xmlns:p14="http://schemas.microsoft.com/office/powerpoint/2010/main" val="179278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sentrale begreper og setninger</a:t>
            </a:r>
            <a:r>
              <a:rPr lang="nb-NO" baseline="0" dirty="0"/>
              <a:t> utheves som spesielt sentrale i vår sammenheng.</a:t>
            </a:r>
            <a:endParaRPr lang="nb-NO" dirty="0"/>
          </a:p>
        </p:txBody>
      </p:sp>
      <p:sp>
        <p:nvSpPr>
          <p:cNvPr id="4" name="Plassholder for lysbildenummer 3"/>
          <p:cNvSpPr>
            <a:spLocks noGrp="1"/>
          </p:cNvSpPr>
          <p:nvPr>
            <p:ph type="sldNum" sz="quarter" idx="10"/>
          </p:nvPr>
        </p:nvSpPr>
        <p:spPr/>
        <p:txBody>
          <a:bodyPr/>
          <a:lstStyle/>
          <a:p>
            <a:fld id="{C621ECC3-7FAB-46AA-A5B3-B6E07ACA5FD9}" type="slidenum">
              <a:rPr lang="nb-NO" smtClean="0"/>
              <a:t>14</a:t>
            </a:fld>
            <a:endParaRPr lang="nb-NO"/>
          </a:p>
        </p:txBody>
      </p:sp>
    </p:spTree>
    <p:extLst>
      <p:ext uri="{BB962C8B-B14F-4D97-AF65-F5344CB8AC3E}">
        <p14:creationId xmlns:p14="http://schemas.microsoft.com/office/powerpoint/2010/main" val="205168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15</a:t>
            </a:fld>
            <a:endParaRPr lang="nb-NO"/>
          </a:p>
        </p:txBody>
      </p:sp>
    </p:spTree>
    <p:extLst>
      <p:ext uri="{BB962C8B-B14F-4D97-AF65-F5344CB8AC3E}">
        <p14:creationId xmlns:p14="http://schemas.microsoft.com/office/powerpoint/2010/main" val="342832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a:t>
            </a:r>
            <a:r>
              <a:rPr lang="nb-NO" baseline="0"/>
              <a:t> disse klippene er fra de seneste månedene og det er bare et bitte lite knippe av alt som skrives om ungdom og seksualitet for tiden. Temaet folkehelse og livsmestring  er svært hett tema og flere skoler og kommuner er allerede i gang med å jobbe med dette. </a:t>
            </a:r>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16</a:t>
            </a:fld>
            <a:endParaRPr lang="nb-NO"/>
          </a:p>
        </p:txBody>
      </p:sp>
    </p:spTree>
    <p:extLst>
      <p:ext uri="{BB962C8B-B14F-4D97-AF65-F5344CB8AC3E}">
        <p14:creationId xmlns:p14="http://schemas.microsoft.com/office/powerpoint/2010/main" val="421721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621ECC3-7FAB-46AA-A5B3-B6E07ACA5FD9}" type="slidenum">
              <a:rPr lang="nb-NO" smtClean="0"/>
              <a:t>18</a:t>
            </a:fld>
            <a:endParaRPr lang="nb-NO"/>
          </a:p>
        </p:txBody>
      </p:sp>
    </p:spTree>
    <p:extLst>
      <p:ext uri="{BB962C8B-B14F-4D97-AF65-F5344CB8AC3E}">
        <p14:creationId xmlns:p14="http://schemas.microsoft.com/office/powerpoint/2010/main" val="123387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kumimoji="0" lang="nb-NO" sz="1200" b="0" i="0" u="none" strike="noStrike" kern="1200" cap="none" spc="0" normalizeH="0" baseline="0" noProof="0">
                <a:ln>
                  <a:noFill/>
                </a:ln>
                <a:solidFill>
                  <a:prstClr val="black"/>
                </a:solidFill>
                <a:effectLst/>
                <a:uLnTx/>
                <a:uFillTx/>
                <a:latin typeface="+mn-lt"/>
                <a:ea typeface="+mn-ea"/>
                <a:cs typeface="+mn-cs"/>
              </a:rPr>
              <a:t>Målet med fagfornyelsen har det vært snakket mye om, men vi skal gjøre læreplanverket og skolen mer relevant for barn og unge, bidra til bedre sammenhenger i og mellom fag og legge til rette for dybdelæring. Det er </a:t>
            </a:r>
            <a:r>
              <a:rPr kumimoji="0" lang="nb-NO" sz="1200" b="0" i="0" u="none" strike="noStrike" kern="1200" cap="none" spc="0" normalizeH="0" baseline="0" noProof="0">
                <a:ln>
                  <a:noFill/>
                </a:ln>
                <a:solidFill>
                  <a:schemeClr val="tx1"/>
                </a:solidFill>
                <a:effectLst/>
                <a:uLnTx/>
                <a:uFillTx/>
                <a:latin typeface="+mn-lt"/>
                <a:ea typeface="+mn-ea"/>
                <a:cs typeface="+mn-cs"/>
              </a:rPr>
              <a:t>e</a:t>
            </a:r>
            <a:r>
              <a:rPr lang="nb-NO" sz="1200"/>
              <a:t>n prosess</a:t>
            </a:r>
            <a:r>
              <a:rPr lang="nb-NO" sz="1200" baseline="0"/>
              <a:t> der vi skal finne ut hva er viktig i de ulike fagene, hvordan er det viktig å jobbe og hvordan skal vi lage læreplaner som er relevante for i dag og for fremtiden. </a:t>
            </a:r>
            <a:endParaRPr lang="nb-NO" sz="1200"/>
          </a:p>
          <a:p>
            <a:pPr marL="272667" indent="-272667"/>
            <a:endParaRPr lang="nb-NO" sz="1200"/>
          </a:p>
          <a:p>
            <a:pPr marL="272667" indent="-272667"/>
            <a:r>
              <a:rPr lang="nb-NO" sz="1200"/>
              <a:t>Ny måte å jobbe fram læreplaner på.</a:t>
            </a:r>
            <a:r>
              <a:rPr lang="nb-NO" sz="1200" baseline="0"/>
              <a:t> Vi har en samskapingsprosess der vi sammen med departementet, partene i strategien for fagfornyelsen jobber tett med sektor. Det betyr at vi får innspill i prosessen underveis gjennom innspillsrunder, blogg, sosiale medier osv for å holde folk informert og  få innspill til hvordan vi bør utvikle læreplanene. </a:t>
            </a:r>
          </a:p>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2</a:t>
            </a:fld>
            <a:endParaRPr lang="nb-NO"/>
          </a:p>
        </p:txBody>
      </p:sp>
    </p:spTree>
    <p:extLst>
      <p:ext uri="{BB962C8B-B14F-4D97-AF65-F5344CB8AC3E}">
        <p14:creationId xmlns:p14="http://schemas.microsoft.com/office/powerpoint/2010/main" val="84265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Mange begreper har blitt løftet frem som sentrale i arbeidet vi nå står i. Dybdelæring er kanskje det som har fått mest oppmerksomhet. Noe vi definerer vi som: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a:solidFill>
                  <a:schemeClr val="tx1"/>
                </a:solidFill>
                <a:effectLst/>
                <a:latin typeface="+mn-lt"/>
                <a:ea typeface="+mn-ea"/>
                <a:cs typeface="+mn-cs"/>
              </a:rPr>
              <a:t>Vi definerer dybdelæring som det å gradvis utvikle kunnskap og varig forståelse av begreper, metoder og sammenhenger i fag og mellom fagområder. Det innebærer at vi reflekterer over egen læring og bruker det vi har lært på ulike måter i kjente og ukjente situasjoner, alene eller sammen med andre. </a:t>
            </a:r>
          </a:p>
          <a:p>
            <a:endParaRPr lang="nb-NO"/>
          </a:p>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3</a:t>
            </a:fld>
            <a:endParaRPr lang="nb-NO"/>
          </a:p>
        </p:txBody>
      </p:sp>
    </p:spTree>
    <p:extLst>
      <p:ext uri="{BB962C8B-B14F-4D97-AF65-F5344CB8AC3E}">
        <p14:creationId xmlns:p14="http://schemas.microsoft.com/office/powerpoint/2010/main" val="26481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4</a:t>
            </a:fld>
            <a:endParaRPr lang="nb-NO"/>
          </a:p>
        </p:txBody>
      </p:sp>
    </p:spTree>
    <p:extLst>
      <p:ext uri="{BB962C8B-B14F-4D97-AF65-F5344CB8AC3E}">
        <p14:creationId xmlns:p14="http://schemas.microsoft.com/office/powerpoint/2010/main" val="218827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5</a:t>
            </a:fld>
            <a:endParaRPr lang="nb-NO"/>
          </a:p>
        </p:txBody>
      </p:sp>
    </p:spTree>
    <p:extLst>
      <p:ext uri="{BB962C8B-B14F-4D97-AF65-F5344CB8AC3E}">
        <p14:creationId xmlns:p14="http://schemas.microsoft.com/office/powerpoint/2010/main" val="14677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6</a:t>
            </a:fld>
            <a:endParaRPr lang="nb-NO"/>
          </a:p>
        </p:txBody>
      </p:sp>
    </p:spTree>
    <p:extLst>
      <p:ext uri="{BB962C8B-B14F-4D97-AF65-F5344CB8AC3E}">
        <p14:creationId xmlns:p14="http://schemas.microsoft.com/office/powerpoint/2010/main" val="212459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7</a:t>
            </a:fld>
            <a:endParaRPr lang="nb-NO"/>
          </a:p>
        </p:txBody>
      </p:sp>
    </p:spTree>
    <p:extLst>
      <p:ext uri="{BB962C8B-B14F-4D97-AF65-F5344CB8AC3E}">
        <p14:creationId xmlns:p14="http://schemas.microsoft.com/office/powerpoint/2010/main" val="144419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621ECC3-7FAB-46AA-A5B3-B6E07ACA5FD9}" type="slidenum">
              <a:rPr lang="nb-NO" smtClean="0"/>
              <a:t>8</a:t>
            </a:fld>
            <a:endParaRPr lang="nb-NO"/>
          </a:p>
        </p:txBody>
      </p:sp>
    </p:spTree>
    <p:extLst>
      <p:ext uri="{BB962C8B-B14F-4D97-AF65-F5344CB8AC3E}">
        <p14:creationId xmlns:p14="http://schemas.microsoft.com/office/powerpoint/2010/main" val="71589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Tverrfaglig</a:t>
            </a:r>
            <a:r>
              <a:rPr lang="nb-NO" baseline="0" dirty="0"/>
              <a:t> læring er å se ulike faglige aspekter i sammenheng. Disse ulike aspektene skal utvide og utdype forståelsen av et tema. For at det skal være tverrfaglig må man jobbe med disse aspektene samtidig for å se hvordan de påvirker hverandre og har betydning for en helhetlig forståelse. </a:t>
            </a:r>
          </a:p>
          <a:p>
            <a:endParaRPr lang="nb-NO" baseline="0" dirty="0"/>
          </a:p>
          <a:p>
            <a:r>
              <a:rPr lang="nb-NO" baseline="0" dirty="0"/>
              <a:t>Flerfaglighet forstås mer som å beholde de de ulike fagdisiplinene, men som hver for seg vektlegger sine ulike aspekter ved et tema innenfor sitt fagområde. </a:t>
            </a:r>
          </a:p>
          <a:p>
            <a:endParaRPr lang="nb-NO" baseline="0" dirty="0"/>
          </a:p>
          <a:p>
            <a:r>
              <a:rPr lang="nb-NO" baseline="0" dirty="0"/>
              <a:t>De tre tverrfaglige temaene:</a:t>
            </a:r>
          </a:p>
          <a:p>
            <a:pPr marL="171450" indent="-171450">
              <a:buFont typeface="Arial" panose="020B0604020202020204" pitchFamily="34" charset="0"/>
              <a:buChar char="•"/>
            </a:pPr>
            <a:r>
              <a:rPr lang="nb-NO" dirty="0"/>
              <a:t>Å verne om livet på jorda og å ta vare på behovene til mennesker. </a:t>
            </a:r>
          </a:p>
          <a:p>
            <a:pPr marL="171450" indent="-171450">
              <a:buFont typeface="Arial" panose="020B0604020202020204" pitchFamily="34" charset="0"/>
              <a:buChar char="•"/>
            </a:pPr>
            <a:r>
              <a:rPr lang="nb-NO" dirty="0"/>
              <a:t>Forståelsen av sammenhengen mellom sosiale, økonomiske og miljømessige forhold. </a:t>
            </a:r>
          </a:p>
          <a:p>
            <a:pPr marL="171450" indent="-171450">
              <a:buFont typeface="Arial" panose="020B0604020202020204" pitchFamily="34" charset="0"/>
              <a:buChar char="•"/>
            </a:pPr>
            <a:r>
              <a:rPr lang="nb-NO" dirty="0"/>
              <a:t>Menneskehetens levesett og ressursbruk har konsekvenser lokalt, regionalt og globalt. </a:t>
            </a:r>
          </a:p>
          <a:p>
            <a:pPr marL="171450" indent="-171450">
              <a:buFont typeface="Arial" panose="020B0604020202020204" pitchFamily="34" charset="0"/>
              <a:buChar char="•"/>
            </a:pPr>
            <a:r>
              <a:rPr lang="nb-NO" dirty="0"/>
              <a:t>Temaet rommer problemstillinger knyttet til miljø og klima, fattigdom og fordeling av ressurser, konflikter, helse, likestilling, demografi og utdanning. </a:t>
            </a:r>
          </a:p>
          <a:p>
            <a:pPr marL="171450" indent="-171450">
              <a:buFont typeface="Arial" panose="020B0604020202020204" pitchFamily="34" charset="0"/>
              <a:buChar char="•"/>
            </a:pPr>
            <a:r>
              <a:rPr lang="nb-NO" dirty="0"/>
              <a:t>Kunnskap om sammenhengene mellom teknologi og de sosiale, økonomiske og miljømessige sidene ved bærekraftig utvikling </a:t>
            </a:r>
          </a:p>
          <a:p>
            <a:endParaRPr lang="nb-NO" dirty="0"/>
          </a:p>
        </p:txBody>
      </p:sp>
      <p:sp>
        <p:nvSpPr>
          <p:cNvPr id="4" name="Plassholder for lysbildenummer 3"/>
          <p:cNvSpPr>
            <a:spLocks noGrp="1"/>
          </p:cNvSpPr>
          <p:nvPr>
            <p:ph type="sldNum" sz="quarter" idx="10"/>
          </p:nvPr>
        </p:nvSpPr>
        <p:spPr/>
        <p:txBody>
          <a:bodyPr/>
          <a:lstStyle/>
          <a:p>
            <a:fld id="{C621ECC3-7FAB-46AA-A5B3-B6E07ACA5FD9}" type="slidenum">
              <a:rPr lang="nb-NO" smtClean="0"/>
              <a:t>9</a:t>
            </a:fld>
            <a:endParaRPr lang="nb-NO"/>
          </a:p>
        </p:txBody>
      </p:sp>
    </p:spTree>
    <p:extLst>
      <p:ext uri="{BB962C8B-B14F-4D97-AF65-F5344CB8AC3E}">
        <p14:creationId xmlns:p14="http://schemas.microsoft.com/office/powerpoint/2010/main" val="2488074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5C6C36F-4116-4FA0-9B3A-A1E0E9B68464}" type="datetimeFigureOut">
              <a:rPr lang="nb-NO" smtClean="0"/>
              <a:t>28.10.2018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BDCDA93-9F9C-477D-9927-EAB5A2156BA4}" type="slidenum">
              <a:rPr lang="nb-NO" smtClean="0"/>
              <a:t>‹#›</a:t>
            </a:fld>
            <a:endParaRPr lang="nb-NO"/>
          </a:p>
        </p:txBody>
      </p:sp>
      <p:pic>
        <p:nvPicPr>
          <p:cNvPr id="7" name="Bilde 6" descr="norsk-logo-bred-svart-udir01407 (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00" y="2674459"/>
            <a:ext cx="5842000" cy="850900"/>
          </a:xfrm>
          <a:prstGeom prst="rect">
            <a:avLst/>
          </a:prstGeom>
        </p:spPr>
      </p:pic>
    </p:spTree>
    <p:extLst>
      <p:ext uri="{BB962C8B-B14F-4D97-AF65-F5344CB8AC3E}">
        <p14:creationId xmlns:p14="http://schemas.microsoft.com/office/powerpoint/2010/main" val="320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5C6C36F-4116-4FA0-9B3A-A1E0E9B68464}" type="datetimeFigureOut">
              <a:rPr lang="nb-NO" smtClean="0"/>
              <a:t>28.10.2018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BDCDA93-9F9C-477D-9927-EAB5A2156BA4}" type="slidenum">
              <a:rPr lang="nb-NO" smtClean="0"/>
              <a:t>‹#›</a:t>
            </a:fld>
            <a:endParaRPr lang="nb-NO"/>
          </a:p>
        </p:txBody>
      </p:sp>
    </p:spTree>
    <p:extLst>
      <p:ext uri="{BB962C8B-B14F-4D97-AF65-F5344CB8AC3E}">
        <p14:creationId xmlns:p14="http://schemas.microsoft.com/office/powerpoint/2010/main" val="197934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5C6C36F-4116-4FA0-9B3A-A1E0E9B68464}" type="datetimeFigureOut">
              <a:rPr lang="nb-NO" smtClean="0"/>
              <a:t>28.10.2018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BDCDA93-9F9C-477D-9927-EAB5A2156BA4}" type="slidenum">
              <a:rPr lang="nb-NO" smtClean="0"/>
              <a:t>‹#›</a:t>
            </a:fld>
            <a:endParaRPr lang="nb-NO"/>
          </a:p>
        </p:txBody>
      </p:sp>
    </p:spTree>
    <p:extLst>
      <p:ext uri="{BB962C8B-B14F-4D97-AF65-F5344CB8AC3E}">
        <p14:creationId xmlns:p14="http://schemas.microsoft.com/office/powerpoint/2010/main" val="63741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5C6C36F-4116-4FA0-9B3A-A1E0E9B68464}" type="datetimeFigureOut">
              <a:rPr lang="nb-NO" smtClean="0"/>
              <a:t>28.10.2018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BDCDA93-9F9C-477D-9927-EAB5A2156BA4}" type="slidenum">
              <a:rPr lang="nb-NO" smtClean="0"/>
              <a:t>‹#›</a:t>
            </a:fld>
            <a:endParaRPr lang="nb-NO"/>
          </a:p>
        </p:txBody>
      </p:sp>
    </p:spTree>
    <p:extLst>
      <p:ext uri="{BB962C8B-B14F-4D97-AF65-F5344CB8AC3E}">
        <p14:creationId xmlns:p14="http://schemas.microsoft.com/office/powerpoint/2010/main" val="6739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5C6C36F-4116-4FA0-9B3A-A1E0E9B68464}" type="datetimeFigureOut">
              <a:rPr lang="nb-NO" smtClean="0"/>
              <a:t>28.10.2018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BDCDA93-9F9C-477D-9927-EAB5A2156BA4}" type="slidenum">
              <a:rPr lang="nb-NO" smtClean="0"/>
              <a:t>‹#›</a:t>
            </a:fld>
            <a:endParaRPr lang="nb-NO"/>
          </a:p>
        </p:txBody>
      </p:sp>
    </p:spTree>
    <p:extLst>
      <p:ext uri="{BB962C8B-B14F-4D97-AF65-F5344CB8AC3E}">
        <p14:creationId xmlns:p14="http://schemas.microsoft.com/office/powerpoint/2010/main" val="244014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5C6C36F-4116-4FA0-9B3A-A1E0E9B68464}" type="datetimeFigureOut">
              <a:rPr lang="nb-NO" smtClean="0"/>
              <a:t>28.10.2018</a:t>
            </a:fld>
            <a:endParaRPr lang="nb-NO"/>
          </a:p>
        </p:txBody>
      </p:sp>
      <p:sp>
        <p:nvSpPr>
          <p:cNvPr id="5" name="Plassholder for bunntekst 4"/>
          <p:cNvSpPr>
            <a:spLocks noGrp="1"/>
          </p:cNvSpPr>
          <p:nvPr>
            <p:ph type="ftr" sz="quarter" idx="11"/>
          </p:nvPr>
        </p:nvSpPr>
        <p:spPr>
          <a:xfrm>
            <a:off x="3581400" y="6356349"/>
            <a:ext cx="4114800" cy="365125"/>
          </a:xfrm>
        </p:spPr>
        <p:txBody>
          <a:bodyPr/>
          <a:lstStyle/>
          <a:p>
            <a:endParaRPr lang="nb-NO" dirty="0"/>
          </a:p>
        </p:txBody>
      </p:sp>
      <p:sp>
        <p:nvSpPr>
          <p:cNvPr id="6" name="Plassholder for lysbildenummer 5"/>
          <p:cNvSpPr>
            <a:spLocks noGrp="1"/>
          </p:cNvSpPr>
          <p:nvPr>
            <p:ph type="sldNum" sz="quarter" idx="12"/>
          </p:nvPr>
        </p:nvSpPr>
        <p:spPr>
          <a:xfrm>
            <a:off x="7696200" y="6356349"/>
            <a:ext cx="2743200" cy="365125"/>
          </a:xfrm>
        </p:spPr>
        <p:txBody>
          <a:bodyPr/>
          <a:lstStyle/>
          <a:p>
            <a:fld id="{DBDCDA93-9F9C-477D-9927-EAB5A2156BA4}" type="slidenum">
              <a:rPr lang="nb-NO" smtClean="0"/>
              <a:t>‹#›</a:t>
            </a:fld>
            <a:endParaRPr lang="nb-NO"/>
          </a:p>
        </p:txBody>
      </p:sp>
      <p:pic>
        <p:nvPicPr>
          <p:cNvPr id="8" name="Bilde 7" descr="norsk-logo-bred-svart-udir01407 (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00" y="2674459"/>
            <a:ext cx="5842000" cy="850900"/>
          </a:xfrm>
          <a:prstGeom prst="rect">
            <a:avLst/>
          </a:prstGeom>
        </p:spPr>
      </p:pic>
    </p:spTree>
    <p:extLst>
      <p:ext uri="{BB962C8B-B14F-4D97-AF65-F5344CB8AC3E}">
        <p14:creationId xmlns:p14="http://schemas.microsoft.com/office/powerpoint/2010/main" val="2371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6C36F-4116-4FA0-9B3A-A1E0E9B68464}" type="datetimeFigureOut">
              <a:rPr lang="nb-NO" smtClean="0"/>
              <a:t>28.10.2018</a:t>
            </a:fld>
            <a:endParaRPr lang="nb-NO"/>
          </a:p>
        </p:txBody>
      </p:sp>
      <p:sp>
        <p:nvSpPr>
          <p:cNvPr id="5" name="Plassholder for bunntekst 4"/>
          <p:cNvSpPr>
            <a:spLocks noGrp="1"/>
          </p:cNvSpPr>
          <p:nvPr>
            <p:ph type="ftr" sz="quarter" idx="3"/>
          </p:nvPr>
        </p:nvSpPr>
        <p:spPr>
          <a:xfrm>
            <a:off x="362524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774630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CDA93-9F9C-477D-9927-EAB5A2156BA4}" type="slidenum">
              <a:rPr lang="nb-NO" smtClean="0"/>
              <a:t>‹#›</a:t>
            </a:fld>
            <a:endParaRPr lang="nb-NO"/>
          </a:p>
        </p:txBody>
      </p:sp>
      <p:pic>
        <p:nvPicPr>
          <p:cNvPr id="7" name="Bild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14177" y="6373066"/>
            <a:ext cx="1983881" cy="285778"/>
          </a:xfrm>
          <a:prstGeom prst="rect">
            <a:avLst/>
          </a:prstGeom>
        </p:spPr>
      </p:pic>
    </p:spTree>
    <p:extLst>
      <p:ext uri="{BB962C8B-B14F-4D97-AF65-F5344CB8AC3E}">
        <p14:creationId xmlns:p14="http://schemas.microsoft.com/office/powerpoint/2010/main" val="2293026905"/>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3" r:id="rId4"/>
    <p:sldLayoutId id="2147483654" r:id="rId5"/>
    <p:sldLayoutId id="2147483649" r:id="rId6"/>
  </p:sldLayoutIdLst>
  <p:txStyles>
    <p:titleStyle>
      <a:lvl1pPr algn="l" defTabSz="914400" rtl="0" eaLnBrk="1" latinLnBrk="0" hangingPunct="1">
        <a:lnSpc>
          <a:spcPct val="90000"/>
        </a:lnSpc>
        <a:spcBef>
          <a:spcPct val="0"/>
        </a:spcBef>
        <a:buNone/>
        <a:defRPr sz="2500" b="1"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5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680519" y="4127157"/>
            <a:ext cx="9588843" cy="954107"/>
          </a:xfrm>
          <a:prstGeom prst="rect">
            <a:avLst/>
          </a:prstGeom>
          <a:noFill/>
        </p:spPr>
        <p:txBody>
          <a:bodyPr wrap="square" rtlCol="0">
            <a:spAutoFit/>
          </a:bodyPr>
          <a:lstStyle/>
          <a:p>
            <a:r>
              <a:rPr lang="nb-NO" sz="2800" dirty="0"/>
              <a:t>Fagfornyelsen i grunnopplæringen og de tre tverrfaglige temaene</a:t>
            </a:r>
          </a:p>
          <a:p>
            <a:pPr algn="ctr"/>
            <a:r>
              <a:rPr lang="nb-NO" dirty="0"/>
              <a:t>Dag Johannes Sunde</a:t>
            </a:r>
            <a:r>
              <a:rPr lang="nb-NO" sz="2800" dirty="0"/>
              <a:t> </a:t>
            </a:r>
          </a:p>
        </p:txBody>
      </p:sp>
    </p:spTree>
    <p:extLst>
      <p:ext uri="{BB962C8B-B14F-4D97-AF65-F5344CB8AC3E}">
        <p14:creationId xmlns:p14="http://schemas.microsoft.com/office/powerpoint/2010/main" val="250423550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Demokrati og medborgerskap	</a:t>
            </a:r>
          </a:p>
        </p:txBody>
      </p:sp>
      <p:pic>
        <p:nvPicPr>
          <p:cNvPr id="6" name="Plassholder for innho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159" y="1690688"/>
            <a:ext cx="8509000" cy="4254500"/>
          </a:xfrm>
          <a:prstGeom prst="rect">
            <a:avLst/>
          </a:prstGeom>
        </p:spPr>
      </p:pic>
    </p:spTree>
    <p:extLst>
      <p:ext uri="{BB962C8B-B14F-4D97-AF65-F5344CB8AC3E}">
        <p14:creationId xmlns:p14="http://schemas.microsoft.com/office/powerpoint/2010/main" val="135180783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Bærekraftig utvikling</a:t>
            </a:r>
          </a:p>
        </p:txBody>
      </p:sp>
      <p:pic>
        <p:nvPicPr>
          <p:cNvPr id="5" name="Plassholder for innho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481" y="1356069"/>
            <a:ext cx="5936242" cy="4351338"/>
          </a:xfrm>
          <a:prstGeom prst="rect">
            <a:avLst/>
          </a:prstGeom>
        </p:spPr>
      </p:pic>
    </p:spTree>
    <p:extLst>
      <p:ext uri="{BB962C8B-B14F-4D97-AF65-F5344CB8AC3E}">
        <p14:creationId xmlns:p14="http://schemas.microsoft.com/office/powerpoint/2010/main" val="215693168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Folkehelse og livsmestring</a:t>
            </a:r>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4788" y="1690688"/>
            <a:ext cx="7256529" cy="4083061"/>
          </a:xfrm>
          <a:prstGeom prst="rect">
            <a:avLst/>
          </a:prstGeom>
        </p:spPr>
      </p:pic>
    </p:spTree>
    <p:extLst>
      <p:ext uri="{BB962C8B-B14F-4D97-AF65-F5344CB8AC3E}">
        <p14:creationId xmlns:p14="http://schemas.microsoft.com/office/powerpoint/2010/main" val="254230675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Folkehelse og livsmestring</a:t>
            </a:r>
          </a:p>
        </p:txBody>
      </p:sp>
      <p:sp>
        <p:nvSpPr>
          <p:cNvPr id="3" name="Plassholder for innhold 2"/>
          <p:cNvSpPr>
            <a:spLocks noGrp="1"/>
          </p:cNvSpPr>
          <p:nvPr>
            <p:ph idx="1"/>
          </p:nvPr>
        </p:nvSpPr>
        <p:spPr/>
        <p:txBody>
          <a:bodyPr/>
          <a:lstStyle/>
          <a:p>
            <a:r>
              <a:rPr lang="nb-NO" dirty="0"/>
              <a:t>Alle mennesker må kunne gjøre ansvarlige livsvalg som bidrar til livskvalitet og en god fremtid. Temaet folkehelse og livsmestring skal bidra til at elevene utvikler kompetanse som fremmer elevenes helse og gjør dem i stand til å håndtere ulike utfordringer i livet. Elevene skal lære å mestre hverdagen og få støtte til å oppleve livet som meningsfylt. </a:t>
            </a:r>
          </a:p>
          <a:p>
            <a:r>
              <a:rPr lang="nb-NO" dirty="0"/>
              <a:t>Utfordringer knyttet til områder som helse, seksualitet, rusmidler, medier, forbruk og personlig økonomi angår oss alle. I barne- og ungdomsårene er utvikling av selvtillit, selvrespekt og en trygg identitet særlig avgjørende. Barn og unge behøver et forutsigbart oppvekstmiljø med trygge rammer og gode rollemodeller der de kan diskutere og forholde seg til vanskelige spørsmål. </a:t>
            </a:r>
          </a:p>
          <a:p>
            <a:r>
              <a:rPr lang="nb-NO" dirty="0"/>
              <a:t>Elevene skal øve på å sette ord på og håndtere sine egne følelser, relasjoner og handlingsmønstre. De skal lære å sette grenser og respektere andres, utvikle et positivt selvbilde, og delta i et faglig og sosialt fellesskap som gir tilhørighet. For å få til dette er det nødvendig at skolen skaper et miljø som er preget av toleranse og åpenhet. </a:t>
            </a:r>
          </a:p>
        </p:txBody>
      </p:sp>
    </p:spTree>
    <p:extLst>
      <p:ext uri="{BB962C8B-B14F-4D97-AF65-F5344CB8AC3E}">
        <p14:creationId xmlns:p14="http://schemas.microsoft.com/office/powerpoint/2010/main" val="270439650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Folkehelse og livsmestring</a:t>
            </a:r>
          </a:p>
        </p:txBody>
      </p:sp>
      <p:sp>
        <p:nvSpPr>
          <p:cNvPr id="3" name="Plassholder for innhold 2"/>
          <p:cNvSpPr>
            <a:spLocks noGrp="1"/>
          </p:cNvSpPr>
          <p:nvPr>
            <p:ph idx="1"/>
          </p:nvPr>
        </p:nvSpPr>
        <p:spPr/>
        <p:txBody>
          <a:bodyPr>
            <a:normAutofit lnSpcReduction="10000"/>
          </a:bodyPr>
          <a:lstStyle/>
          <a:p>
            <a:r>
              <a:rPr lang="nb-NO" dirty="0"/>
              <a:t>Alle mennesker må kunne gjøre ansvarlige livsvalg som bidrar til livskvalitet og en god fremtid. Temaet folkehelse og livsmestring skal bidra til at elevene utvikler kompetanse som fremmer elevenes helse og gjør dem i stand til å håndtere ulike utfordringer i livet. Elevene skal lære å mestre hverdagen og få støtte til å oppleve livet som meningsfylt. </a:t>
            </a:r>
          </a:p>
          <a:p>
            <a:r>
              <a:rPr lang="nb-NO" dirty="0"/>
              <a:t>Utfordringer knyttet til områder som </a:t>
            </a:r>
            <a:r>
              <a:rPr lang="nb-NO" sz="3600" dirty="0">
                <a:solidFill>
                  <a:srgbClr val="FF0000"/>
                </a:solidFill>
              </a:rPr>
              <a:t>helse, seksualitet</a:t>
            </a:r>
            <a:r>
              <a:rPr lang="nb-NO" dirty="0"/>
              <a:t>, rusmidler, medier, forbruk og personlig økonomi angår oss alle. I barne- og ungdomsårene er utvikling av selvtillit, selvrespekt og en trygg identitet særlig avgjørende. Barn og unge behøver et forutsigbart oppvekstmiljø med trygge rammer og gode rollemodeller der de kan diskutere og forholde seg til vanskelige spørsmål. </a:t>
            </a:r>
          </a:p>
          <a:p>
            <a:r>
              <a:rPr lang="nb-NO" dirty="0"/>
              <a:t>Elevene skal øve på å sette ord på og håndtere sine egne følelser, relasjoner og handlingsmønstre. De skal lære å sette grenser og respektere andres, utvikle et positivt selvbilde, og delta i et faglig og sosialt fellesskap som gir tilhørighet. For å få til dette er det nødvendig at skolen skaper et miljø som er preget av toleranse og åpenhet. </a:t>
            </a:r>
          </a:p>
        </p:txBody>
      </p:sp>
    </p:spTree>
    <p:extLst>
      <p:ext uri="{BB962C8B-B14F-4D97-AF65-F5344CB8AC3E}">
        <p14:creationId xmlns:p14="http://schemas.microsoft.com/office/powerpoint/2010/main" val="233110249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Folkehelse og livsmestring</a:t>
            </a:r>
          </a:p>
        </p:txBody>
      </p:sp>
      <p:sp>
        <p:nvSpPr>
          <p:cNvPr id="3" name="Plassholder for innhold 2"/>
          <p:cNvSpPr>
            <a:spLocks noGrp="1"/>
          </p:cNvSpPr>
          <p:nvPr>
            <p:ph idx="1"/>
          </p:nvPr>
        </p:nvSpPr>
        <p:spPr/>
        <p:txBody>
          <a:bodyPr>
            <a:normAutofit fontScale="77500" lnSpcReduction="20000"/>
          </a:bodyPr>
          <a:lstStyle/>
          <a:p>
            <a:r>
              <a:rPr lang="nb-NO" dirty="0"/>
              <a:t>Alle mennesker må kunne gjøre ansvarlige livsvalg som bidrar til livskvalitet og en god fremtid. Temaet folkehelse og livsmestring skal bidra til at elevene utvikler kompetanse som fremmer elevenes helse og gjør dem i stand til å håndtere ulike utfordringer i livet. Elevene skal lære å mestre hverdagen og få støtte til å oppleve livet som meningsfylt. </a:t>
            </a:r>
          </a:p>
          <a:p>
            <a:r>
              <a:rPr lang="nb-NO" dirty="0"/>
              <a:t>Utfordringer knyttet til områder som </a:t>
            </a:r>
            <a:r>
              <a:rPr lang="nb-NO" sz="3600" dirty="0">
                <a:solidFill>
                  <a:srgbClr val="FF0000"/>
                </a:solidFill>
              </a:rPr>
              <a:t>helse, seksualitet</a:t>
            </a:r>
            <a:r>
              <a:rPr lang="nb-NO" dirty="0"/>
              <a:t>, rusmidler, medier, forbruk og personlig økonomi angår oss alle. I barne- og ungdomsårene er utvikling av </a:t>
            </a:r>
            <a:r>
              <a:rPr lang="nb-NO" sz="4300" dirty="0">
                <a:solidFill>
                  <a:srgbClr val="FF0000"/>
                </a:solidFill>
              </a:rPr>
              <a:t>selvtillit</a:t>
            </a:r>
            <a:r>
              <a:rPr lang="nb-NO" dirty="0"/>
              <a:t>, </a:t>
            </a:r>
            <a:r>
              <a:rPr lang="nb-NO" sz="2800" dirty="0">
                <a:solidFill>
                  <a:srgbClr val="FF0000"/>
                </a:solidFill>
              </a:rPr>
              <a:t>selvrespekt</a:t>
            </a:r>
            <a:r>
              <a:rPr lang="nb-NO" dirty="0"/>
              <a:t> og særlig avgjørende. Barn og unge behøver et forutsigbart oppvekstmiljø med trygge rammer en trygg </a:t>
            </a:r>
            <a:r>
              <a:rPr lang="nb-NO" sz="4700" dirty="0">
                <a:solidFill>
                  <a:srgbClr val="FF0000"/>
                </a:solidFill>
              </a:rPr>
              <a:t>identitet</a:t>
            </a:r>
            <a:r>
              <a:rPr lang="nb-NO" dirty="0"/>
              <a:t> og gode rollemodeller der de kan diskutere og forholde seg til vanskelige spørsmål. </a:t>
            </a:r>
          </a:p>
          <a:p>
            <a:r>
              <a:rPr lang="nb-NO" dirty="0"/>
              <a:t>Elevene skal øve på å </a:t>
            </a:r>
            <a:r>
              <a:rPr lang="nb-NO" sz="3200" dirty="0">
                <a:solidFill>
                  <a:srgbClr val="FF0000"/>
                </a:solidFill>
              </a:rPr>
              <a:t>sette ord på og håndtere sine egne følelser, relasjoner og </a:t>
            </a:r>
            <a:r>
              <a:rPr lang="nb-NO" sz="3500" dirty="0">
                <a:solidFill>
                  <a:srgbClr val="FF0000"/>
                </a:solidFill>
              </a:rPr>
              <a:t>handlingsmønstre</a:t>
            </a:r>
            <a:r>
              <a:rPr lang="nb-NO" dirty="0"/>
              <a:t>. De skal </a:t>
            </a:r>
            <a:r>
              <a:rPr lang="nb-NO" sz="4300" dirty="0">
                <a:solidFill>
                  <a:srgbClr val="FF0000"/>
                </a:solidFill>
              </a:rPr>
              <a:t>lære å sette grenser og respektere </a:t>
            </a:r>
            <a:r>
              <a:rPr lang="nb-NO" dirty="0">
                <a:solidFill>
                  <a:srgbClr val="FF0000"/>
                </a:solidFill>
              </a:rPr>
              <a:t>andres, utvikle et positivt selvbilde</a:t>
            </a:r>
            <a:r>
              <a:rPr lang="nb-NO" dirty="0"/>
              <a:t>, og delta i et faglig og sosialt fellesskap som gir tilhørighet. For å få til dette er det nødvendig at skolen skaper et miljø som er preget av </a:t>
            </a:r>
            <a:r>
              <a:rPr lang="nb-NO" sz="4300" dirty="0">
                <a:solidFill>
                  <a:srgbClr val="FF0000"/>
                </a:solidFill>
              </a:rPr>
              <a:t>toleranse og åpenhet</a:t>
            </a:r>
            <a:r>
              <a:rPr lang="nb-NO" dirty="0"/>
              <a:t>. </a:t>
            </a:r>
          </a:p>
        </p:txBody>
      </p:sp>
    </p:spTree>
    <p:extLst>
      <p:ext uri="{BB962C8B-B14F-4D97-AF65-F5344CB8AC3E}">
        <p14:creationId xmlns:p14="http://schemas.microsoft.com/office/powerpoint/2010/main" val="776550690"/>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Folkehelse og livsmestring</a:t>
            </a:r>
          </a:p>
        </p:txBody>
      </p:sp>
      <p:pic>
        <p:nvPicPr>
          <p:cNvPr id="4" name="Plassholder for innhold 3"/>
          <p:cNvPicPr>
            <a:picLocks noGrp="1" noChangeAspect="1"/>
          </p:cNvPicPr>
          <p:nvPr>
            <p:ph idx="1"/>
          </p:nvPr>
        </p:nvPicPr>
        <p:blipFill>
          <a:blip r:embed="rId3"/>
          <a:stretch>
            <a:fillRect/>
          </a:stretch>
        </p:blipFill>
        <p:spPr>
          <a:xfrm>
            <a:off x="7391875" y="1569308"/>
            <a:ext cx="3567023" cy="2509216"/>
          </a:xfrm>
          <a:prstGeom prst="rect">
            <a:avLst/>
          </a:prstGeom>
        </p:spPr>
      </p:pic>
      <p:pic>
        <p:nvPicPr>
          <p:cNvPr id="5" name="Bilde 4"/>
          <p:cNvPicPr>
            <a:picLocks noChangeAspect="1"/>
          </p:cNvPicPr>
          <p:nvPr/>
        </p:nvPicPr>
        <p:blipFill>
          <a:blip r:embed="rId4"/>
          <a:stretch>
            <a:fillRect/>
          </a:stretch>
        </p:blipFill>
        <p:spPr>
          <a:xfrm>
            <a:off x="408673" y="1690688"/>
            <a:ext cx="4010025" cy="1752600"/>
          </a:xfrm>
          <a:prstGeom prst="rect">
            <a:avLst/>
          </a:prstGeom>
        </p:spPr>
      </p:pic>
      <p:pic>
        <p:nvPicPr>
          <p:cNvPr id="6" name="Bilde 5"/>
          <p:cNvPicPr>
            <a:picLocks noChangeAspect="1"/>
          </p:cNvPicPr>
          <p:nvPr/>
        </p:nvPicPr>
        <p:blipFill>
          <a:blip r:embed="rId5"/>
          <a:stretch>
            <a:fillRect/>
          </a:stretch>
        </p:blipFill>
        <p:spPr>
          <a:xfrm>
            <a:off x="5055198" y="2803241"/>
            <a:ext cx="3095625" cy="1371600"/>
          </a:xfrm>
          <a:prstGeom prst="rect">
            <a:avLst/>
          </a:prstGeom>
        </p:spPr>
      </p:pic>
      <p:pic>
        <p:nvPicPr>
          <p:cNvPr id="7" name="Bilde 6"/>
          <p:cNvPicPr>
            <a:picLocks noChangeAspect="1"/>
          </p:cNvPicPr>
          <p:nvPr/>
        </p:nvPicPr>
        <p:blipFill>
          <a:blip r:embed="rId6"/>
          <a:stretch>
            <a:fillRect/>
          </a:stretch>
        </p:blipFill>
        <p:spPr>
          <a:xfrm rot="21427705">
            <a:off x="599845" y="3682024"/>
            <a:ext cx="4152900" cy="1457325"/>
          </a:xfrm>
          <a:prstGeom prst="rect">
            <a:avLst/>
          </a:prstGeom>
        </p:spPr>
      </p:pic>
      <p:pic>
        <p:nvPicPr>
          <p:cNvPr id="8" name="Bilde 7"/>
          <p:cNvPicPr>
            <a:picLocks noChangeAspect="1"/>
          </p:cNvPicPr>
          <p:nvPr/>
        </p:nvPicPr>
        <p:blipFill>
          <a:blip r:embed="rId7"/>
          <a:stretch>
            <a:fillRect/>
          </a:stretch>
        </p:blipFill>
        <p:spPr>
          <a:xfrm>
            <a:off x="6294223" y="4542030"/>
            <a:ext cx="4076700" cy="1343025"/>
          </a:xfrm>
          <a:prstGeom prst="rect">
            <a:avLst/>
          </a:prstGeom>
        </p:spPr>
      </p:pic>
      <p:pic>
        <p:nvPicPr>
          <p:cNvPr id="9" name="Bilde 8"/>
          <p:cNvPicPr>
            <a:picLocks noChangeAspect="1"/>
          </p:cNvPicPr>
          <p:nvPr/>
        </p:nvPicPr>
        <p:blipFill>
          <a:blip r:embed="rId8"/>
          <a:stretch>
            <a:fillRect/>
          </a:stretch>
        </p:blipFill>
        <p:spPr>
          <a:xfrm rot="20864710">
            <a:off x="4031693" y="1258080"/>
            <a:ext cx="3876675" cy="1419225"/>
          </a:xfrm>
          <a:prstGeom prst="rect">
            <a:avLst/>
          </a:prstGeom>
        </p:spPr>
      </p:pic>
      <p:pic>
        <p:nvPicPr>
          <p:cNvPr id="10" name="Bilde 9"/>
          <p:cNvPicPr>
            <a:picLocks noChangeAspect="1"/>
          </p:cNvPicPr>
          <p:nvPr/>
        </p:nvPicPr>
        <p:blipFill>
          <a:blip r:embed="rId9"/>
          <a:stretch>
            <a:fillRect/>
          </a:stretch>
        </p:blipFill>
        <p:spPr>
          <a:xfrm>
            <a:off x="835495" y="4768851"/>
            <a:ext cx="3790950" cy="1238250"/>
          </a:xfrm>
          <a:prstGeom prst="rect">
            <a:avLst/>
          </a:prstGeom>
        </p:spPr>
      </p:pic>
      <p:pic>
        <p:nvPicPr>
          <p:cNvPr id="11" name="Bilde 10"/>
          <p:cNvPicPr>
            <a:picLocks noChangeAspect="1"/>
          </p:cNvPicPr>
          <p:nvPr/>
        </p:nvPicPr>
        <p:blipFill>
          <a:blip r:embed="rId10"/>
          <a:stretch>
            <a:fillRect/>
          </a:stretch>
        </p:blipFill>
        <p:spPr>
          <a:xfrm>
            <a:off x="4052888" y="3399030"/>
            <a:ext cx="4067175" cy="3143250"/>
          </a:xfrm>
          <a:prstGeom prst="rect">
            <a:avLst/>
          </a:prstGeom>
        </p:spPr>
      </p:pic>
      <p:pic>
        <p:nvPicPr>
          <p:cNvPr id="12" name="Bilde 11"/>
          <p:cNvPicPr>
            <a:picLocks noChangeAspect="1"/>
          </p:cNvPicPr>
          <p:nvPr/>
        </p:nvPicPr>
        <p:blipFill>
          <a:blip r:embed="rId11"/>
          <a:stretch>
            <a:fillRect/>
          </a:stretch>
        </p:blipFill>
        <p:spPr>
          <a:xfrm rot="501475">
            <a:off x="7421391" y="708699"/>
            <a:ext cx="3648203" cy="2486025"/>
          </a:xfrm>
          <a:prstGeom prst="rect">
            <a:avLst/>
          </a:prstGeom>
        </p:spPr>
      </p:pic>
      <p:pic>
        <p:nvPicPr>
          <p:cNvPr id="13" name="Bilde 12"/>
          <p:cNvPicPr>
            <a:picLocks noChangeAspect="1"/>
          </p:cNvPicPr>
          <p:nvPr/>
        </p:nvPicPr>
        <p:blipFill>
          <a:blip r:embed="rId12"/>
          <a:stretch>
            <a:fillRect/>
          </a:stretch>
        </p:blipFill>
        <p:spPr>
          <a:xfrm rot="21199123">
            <a:off x="1320242" y="5148870"/>
            <a:ext cx="10106025" cy="942975"/>
          </a:xfrm>
          <a:prstGeom prst="rect">
            <a:avLst/>
          </a:prstGeom>
        </p:spPr>
      </p:pic>
    </p:spTree>
    <p:extLst>
      <p:ext uri="{BB962C8B-B14F-4D97-AF65-F5344CB8AC3E}">
        <p14:creationId xmlns:p14="http://schemas.microsoft.com/office/powerpoint/2010/main" val="61505345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Innspill om seksualitet i kjerneelementarbeidet</a:t>
            </a:r>
          </a:p>
        </p:txBody>
      </p:sp>
      <p:sp>
        <p:nvSpPr>
          <p:cNvPr id="3" name="Plassholder for innhold 2"/>
          <p:cNvSpPr>
            <a:spLocks noGrp="1"/>
          </p:cNvSpPr>
          <p:nvPr>
            <p:ph idx="1"/>
          </p:nvPr>
        </p:nvSpPr>
        <p:spPr/>
        <p:txBody>
          <a:bodyPr/>
          <a:lstStyle/>
          <a:p>
            <a:r>
              <a:rPr lang="nb-NO" sz="2800" dirty="0"/>
              <a:t>Bekymring for at undervisning om seksualitet ikke følges opp tilstrekkelig i fagfornyelsen. </a:t>
            </a:r>
          </a:p>
          <a:p>
            <a:r>
              <a:rPr lang="nb-NO" sz="2800" dirty="0"/>
              <a:t>Innvendinger går på at elevene introduseres for temaet for sent. </a:t>
            </a:r>
          </a:p>
          <a:p>
            <a:r>
              <a:rPr lang="nb-NO" sz="2800" dirty="0"/>
              <a:t>Noen ønsker at seksualitet blir eksplisitt nevnt der det legges opp til en mer åpen tolkning av kompetanse på området. </a:t>
            </a:r>
          </a:p>
          <a:p>
            <a:r>
              <a:rPr lang="nb-NO" sz="2800" dirty="0"/>
              <a:t>Andre mener igjen at temaet dekkes av for få fag, med for liten sammenheng eller at kompetansemålene har en for snever tilnærming til temaet.</a:t>
            </a:r>
          </a:p>
          <a:p>
            <a:endParaRPr lang="nb-NO" dirty="0"/>
          </a:p>
        </p:txBody>
      </p:sp>
    </p:spTree>
    <p:extLst>
      <p:ext uri="{BB962C8B-B14F-4D97-AF65-F5344CB8AC3E}">
        <p14:creationId xmlns:p14="http://schemas.microsoft.com/office/powerpoint/2010/main" val="102430999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er seksualitet synliggjort i skissene til læreplanene så langt? </a:t>
            </a:r>
          </a:p>
        </p:txBody>
      </p:sp>
      <p:sp>
        <p:nvSpPr>
          <p:cNvPr id="3" name="Plassholder for innhold 2"/>
          <p:cNvSpPr>
            <a:spLocks noGrp="1"/>
          </p:cNvSpPr>
          <p:nvPr>
            <p:ph idx="1"/>
          </p:nvPr>
        </p:nvSpPr>
        <p:spPr/>
        <p:txBody>
          <a:bodyPr>
            <a:normAutofit lnSpcReduction="10000"/>
          </a:bodyPr>
          <a:lstStyle/>
          <a:p>
            <a:r>
              <a:rPr lang="nb-NO" dirty="0"/>
              <a:t>Læreplanene åpner for å arbeide med temaet seksualitet i en flere fag og i flere trinn. </a:t>
            </a:r>
          </a:p>
          <a:p>
            <a:r>
              <a:rPr lang="nb-NO" dirty="0"/>
              <a:t>Elevene skal lære om forholdet til egen kropp allerede fra starten av grunnskoleløpet</a:t>
            </a:r>
          </a:p>
          <a:p>
            <a:r>
              <a:rPr lang="nb-NO" dirty="0"/>
              <a:t>Eksempelvis overgrep, grensesetting, identitet, psykisk helse er omfattet i utkastet</a:t>
            </a:r>
          </a:p>
          <a:p>
            <a:r>
              <a:rPr lang="nb-NO" dirty="0"/>
              <a:t>Etter 4. trinn introduseres seksualitet eksplisitt: «samtale om kjønn og grensesetting knyttet til kropp og seksualitet», og implisitt som «drøfte dømmekraft i digital samhandling».</a:t>
            </a:r>
          </a:p>
          <a:p>
            <a:r>
              <a:rPr lang="nb-NO" dirty="0"/>
              <a:t>Forslag: «forstå kroppslig ulikskap mellom seg </a:t>
            </a:r>
            <a:r>
              <a:rPr lang="nb-NO" dirty="0" err="1"/>
              <a:t>sjølv</a:t>
            </a:r>
            <a:r>
              <a:rPr lang="nb-NO" dirty="0"/>
              <a:t> og andre»</a:t>
            </a:r>
          </a:p>
          <a:p>
            <a:r>
              <a:rPr lang="nb-NO" dirty="0" err="1"/>
              <a:t>Forslag:«gjøre</a:t>
            </a:r>
            <a:r>
              <a:rPr lang="nb-NO" dirty="0"/>
              <a:t> rede for ulike seksuelle identiteter og drøfte hvordan kjønnsroller og seksualitet framstilles i forskjellige sammenhenger». </a:t>
            </a:r>
          </a:p>
          <a:p>
            <a:r>
              <a:rPr lang="nb-NO" dirty="0" err="1"/>
              <a:t>Forslag:«drøfte</a:t>
            </a:r>
            <a:r>
              <a:rPr lang="nb-NO" dirty="0"/>
              <a:t> problemstillinger knyttet til fysisk og psykisk helse» </a:t>
            </a:r>
          </a:p>
          <a:p>
            <a:r>
              <a:rPr lang="nb-NO" dirty="0"/>
              <a:t>Forslag: Mål på VGO er nytt: «reflektere over hvorfor holdninger til kjønn, seksualitet og grensesetting varierer i samfunnet».</a:t>
            </a:r>
          </a:p>
          <a:p>
            <a:endParaRPr lang="nb-NO" dirty="0"/>
          </a:p>
        </p:txBody>
      </p:sp>
    </p:spTree>
    <p:extLst>
      <p:ext uri="{BB962C8B-B14F-4D97-AF65-F5344CB8AC3E}">
        <p14:creationId xmlns:p14="http://schemas.microsoft.com/office/powerpoint/2010/main" val="1268293577"/>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Gi innspill til læreplanskissene!</a:t>
            </a:r>
          </a:p>
        </p:txBody>
      </p:sp>
      <p:sp>
        <p:nvSpPr>
          <p:cNvPr id="3" name="Plassholder for innhold 2"/>
          <p:cNvSpPr>
            <a:spLocks noGrp="1"/>
          </p:cNvSpPr>
          <p:nvPr>
            <p:ph idx="1"/>
          </p:nvPr>
        </p:nvSpPr>
        <p:spPr/>
        <p:txBody>
          <a:bodyPr>
            <a:normAutofit/>
          </a:bodyPr>
          <a:lstStyle/>
          <a:p>
            <a:pPr marL="0" indent="0">
              <a:buNone/>
            </a:pPr>
            <a:r>
              <a:rPr lang="nb-NO" sz="3200" dirty="0"/>
              <a:t>Skissene til nye læreplaner ligger ute til 14. november og vi oppfordrer til å gi innspill på hva som er bra og hva som bør forbedres!</a:t>
            </a:r>
          </a:p>
        </p:txBody>
      </p:sp>
    </p:spTree>
    <p:extLst>
      <p:ext uri="{BB962C8B-B14F-4D97-AF65-F5344CB8AC3E}">
        <p14:creationId xmlns:p14="http://schemas.microsoft.com/office/powerpoint/2010/main" val="148063353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ChangeAspect="1"/>
          </p:cNvPicPr>
          <p:nvPr/>
        </p:nvPicPr>
        <p:blipFill rotWithShape="1">
          <a:blip r:embed="rId3">
            <a:extLst>
              <a:ext uri="{28A0092B-C50C-407E-A947-70E740481C1C}">
                <a14:useLocalDpi xmlns:a14="http://schemas.microsoft.com/office/drawing/2010/main" val="0"/>
              </a:ext>
            </a:extLst>
          </a:blip>
          <a:srcRect l="13598" t="5243" r="12908" b="53503"/>
          <a:stretch/>
        </p:blipFill>
        <p:spPr>
          <a:xfrm>
            <a:off x="4563408" y="859779"/>
            <a:ext cx="6968615" cy="2933742"/>
          </a:xfrm>
          <a:prstGeom prst="rect">
            <a:avLst/>
          </a:prstGeom>
          <a:gradFill>
            <a:gsLst>
              <a:gs pos="0">
                <a:schemeClr val="accent1">
                  <a:lumMod val="5000"/>
                  <a:lumOff val="95000"/>
                  <a:alpha val="2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tel 1"/>
          <p:cNvSpPr>
            <a:spLocks noGrp="1"/>
          </p:cNvSpPr>
          <p:nvPr>
            <p:ph type="title"/>
          </p:nvPr>
        </p:nvSpPr>
        <p:spPr/>
        <p:txBody>
          <a:bodyPr/>
          <a:lstStyle/>
          <a:p>
            <a:r>
              <a:rPr lang="nb-NO" dirty="0"/>
              <a:t>Hvorfor fornyer vi fagene?</a:t>
            </a:r>
          </a:p>
        </p:txBody>
      </p:sp>
      <p:pic>
        <p:nvPicPr>
          <p:cNvPr id="6" name="Plassholder for bilde 3"/>
          <p:cNvPicPr>
            <a:picLocks noChangeAspect="1"/>
          </p:cNvPicPr>
          <p:nvPr/>
        </p:nvPicPr>
        <p:blipFill>
          <a:blip r:embed="rId4" cstate="print">
            <a:extLst>
              <a:ext uri="{28A0092B-C50C-407E-A947-70E740481C1C}">
                <a14:useLocalDpi xmlns:a14="http://schemas.microsoft.com/office/drawing/2010/main" val="0"/>
              </a:ext>
            </a:extLst>
          </a:blip>
          <a:srcRect t="3271" b="3271"/>
          <a:stretch>
            <a:fillRect/>
          </a:stretch>
        </p:blipFill>
        <p:spPr>
          <a:xfrm>
            <a:off x="5734735" y="2126665"/>
            <a:ext cx="1402784" cy="992320"/>
          </a:xfrm>
          <a:prstGeom prst="rect">
            <a:avLst/>
          </a:prstGeom>
          <a:effectLst>
            <a:softEdge rad="317500"/>
          </a:effectLst>
        </p:spPr>
      </p:pic>
      <p:pic>
        <p:nvPicPr>
          <p:cNvPr id="7" name="Plassholder for bilde 3"/>
          <p:cNvPicPr>
            <a:picLocks noChangeAspect="1"/>
          </p:cNvPicPr>
          <p:nvPr/>
        </p:nvPicPr>
        <p:blipFill>
          <a:blip r:embed="rId4" cstate="print">
            <a:extLst>
              <a:ext uri="{28A0092B-C50C-407E-A947-70E740481C1C}">
                <a14:useLocalDpi xmlns:a14="http://schemas.microsoft.com/office/drawing/2010/main" val="0"/>
              </a:ext>
            </a:extLst>
          </a:blip>
          <a:srcRect t="3271" b="3271"/>
          <a:stretch>
            <a:fillRect/>
          </a:stretch>
        </p:blipFill>
        <p:spPr>
          <a:xfrm>
            <a:off x="8980359" y="2126665"/>
            <a:ext cx="1402784" cy="992320"/>
          </a:xfrm>
          <a:prstGeom prst="rect">
            <a:avLst/>
          </a:prstGeom>
          <a:effectLst>
            <a:softEdge rad="317500"/>
          </a:effectLst>
        </p:spPr>
      </p:pic>
      <p:sp>
        <p:nvSpPr>
          <p:cNvPr id="5" name="TekstSylinder 4"/>
          <p:cNvSpPr txBox="1"/>
          <p:nvPr/>
        </p:nvSpPr>
        <p:spPr>
          <a:xfrm>
            <a:off x="444843" y="1690688"/>
            <a:ext cx="4118565" cy="4431983"/>
          </a:xfrm>
          <a:prstGeom prst="rect">
            <a:avLst/>
          </a:prstGeom>
          <a:noFill/>
        </p:spPr>
        <p:txBody>
          <a:bodyPr wrap="square" rtlCol="0">
            <a:spAutoFit/>
          </a:bodyPr>
          <a:lstStyle/>
          <a:p>
            <a:pPr marL="285750" indent="-285750">
              <a:buFont typeface="Arial" panose="020B0604020202020204" pitchFamily="34" charset="0"/>
              <a:buChar char="•"/>
            </a:pPr>
            <a:r>
              <a:rPr lang="nb-NO" sz="2400" dirty="0"/>
              <a:t>Fagene skal fornyes fordi samfunnet endres </a:t>
            </a:r>
          </a:p>
          <a:p>
            <a:pPr marL="342900" indent="-342900">
              <a:buFont typeface="Arial" panose="020B0604020202020204" pitchFamily="34" charset="0"/>
              <a:buChar char="•"/>
            </a:pPr>
            <a:r>
              <a:rPr lang="nb-NO" sz="2400" dirty="0"/>
              <a:t>Mange elever har et for svakt faglig utbytte av opplæringen</a:t>
            </a:r>
          </a:p>
          <a:p>
            <a:pPr marL="342900" indent="-342900">
              <a:buFont typeface="Arial" panose="020B0604020202020204" pitchFamily="34" charset="0"/>
              <a:buChar char="•"/>
            </a:pPr>
            <a:r>
              <a:rPr lang="nb-NO" sz="2400" dirty="0"/>
              <a:t>Manglende sammenheng mellom ulike deler av læreplanverket</a:t>
            </a:r>
          </a:p>
          <a:p>
            <a:pPr marL="342900" indent="-342900">
              <a:buFont typeface="Arial" panose="020B0604020202020204" pitchFamily="34" charset="0"/>
              <a:buChar char="•"/>
            </a:pPr>
            <a:r>
              <a:rPr lang="nb-NO" sz="2400" dirty="0"/>
              <a:t>For omfattende læreplaner som gir for lite tid til dybdelæring. </a:t>
            </a:r>
          </a:p>
          <a:p>
            <a:endParaRPr lang="nb-NO" dirty="0"/>
          </a:p>
        </p:txBody>
      </p:sp>
    </p:spTree>
    <p:extLst>
      <p:ext uri="{BB962C8B-B14F-4D97-AF65-F5344CB8AC3E}">
        <p14:creationId xmlns:p14="http://schemas.microsoft.com/office/powerpoint/2010/main" val="2568337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205" y="333633"/>
            <a:ext cx="9646242" cy="5980670"/>
          </a:xfrm>
          <a:prstGeom prst="rect">
            <a:avLst/>
          </a:prstGeom>
        </p:spPr>
      </p:pic>
    </p:spTree>
    <p:extLst>
      <p:ext uri="{BB962C8B-B14F-4D97-AF65-F5344CB8AC3E}">
        <p14:creationId xmlns:p14="http://schemas.microsoft.com/office/powerpoint/2010/main" val="3967127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Dybdelæring</a:t>
            </a:r>
          </a:p>
        </p:txBody>
      </p:sp>
      <p:sp>
        <p:nvSpPr>
          <p:cNvPr id="3" name="Plassholder for innhold 2"/>
          <p:cNvSpPr>
            <a:spLocks noGrp="1"/>
          </p:cNvSpPr>
          <p:nvPr>
            <p:ph idx="1"/>
          </p:nvPr>
        </p:nvSpPr>
        <p:spPr>
          <a:xfrm>
            <a:off x="838200" y="1825625"/>
            <a:ext cx="10023389" cy="2610451"/>
          </a:xfrm>
        </p:spPr>
        <p:txBody>
          <a:bodyPr/>
          <a:lstStyle/>
          <a:p>
            <a:pPr marL="0" indent="0">
              <a:buNone/>
            </a:pPr>
            <a:r>
              <a:rPr lang="nb-NO" sz="2400" i="1" dirty="0"/>
              <a:t>Å gradvis utvikle kunnskap og varig forståelse av begreper, metoder og sammenhenger i fag og mellom fagområder. Det innebærer at vi reflekterer over egen læring og bruker det vi har lært på ulike måter i kjente og ukjente situasjoner, alene eller sammen med andre. </a:t>
            </a:r>
          </a:p>
          <a:p>
            <a:endParaRPr lang="nb-NO" dirty="0"/>
          </a:p>
        </p:txBody>
      </p:sp>
    </p:spTree>
    <p:extLst>
      <p:ext uri="{BB962C8B-B14F-4D97-AF65-F5344CB8AC3E}">
        <p14:creationId xmlns:p14="http://schemas.microsoft.com/office/powerpoint/2010/main" val="325889242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Dybdelæring</a:t>
            </a:r>
          </a:p>
        </p:txBody>
      </p:sp>
      <p:sp>
        <p:nvSpPr>
          <p:cNvPr id="3" name="Plassholder for innhold 2"/>
          <p:cNvSpPr>
            <a:spLocks noGrp="1"/>
          </p:cNvSpPr>
          <p:nvPr>
            <p:ph idx="1"/>
          </p:nvPr>
        </p:nvSpPr>
        <p:spPr>
          <a:xfrm>
            <a:off x="838200" y="1825625"/>
            <a:ext cx="10023389" cy="2610451"/>
          </a:xfrm>
        </p:spPr>
        <p:txBody>
          <a:bodyPr/>
          <a:lstStyle/>
          <a:p>
            <a:pPr marL="0" indent="0">
              <a:buNone/>
            </a:pPr>
            <a:r>
              <a:rPr lang="nb-NO" sz="3200" i="1" dirty="0">
                <a:solidFill>
                  <a:srgbClr val="FF0000"/>
                </a:solidFill>
              </a:rPr>
              <a:t>Å gradvis utvikle kunnskap og varig forståelse av begreper, metoder </a:t>
            </a:r>
            <a:r>
              <a:rPr lang="nb-NO" sz="2400" i="1" dirty="0"/>
              <a:t>og sammenhenger i fag og mellom fagområder. Det innebærer at vi reflekterer over egen læring og bruker det vi har lært på ulike måter i kjente og ukjente situasjoner, alene eller sammen med andre. </a:t>
            </a:r>
          </a:p>
          <a:p>
            <a:endParaRPr lang="nb-NO" dirty="0"/>
          </a:p>
        </p:txBody>
      </p:sp>
    </p:spTree>
    <p:extLst>
      <p:ext uri="{BB962C8B-B14F-4D97-AF65-F5344CB8AC3E}">
        <p14:creationId xmlns:p14="http://schemas.microsoft.com/office/powerpoint/2010/main" val="692066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Dybdelæring</a:t>
            </a:r>
          </a:p>
        </p:txBody>
      </p:sp>
      <p:sp>
        <p:nvSpPr>
          <p:cNvPr id="3" name="Plassholder for innhold 2"/>
          <p:cNvSpPr>
            <a:spLocks noGrp="1"/>
          </p:cNvSpPr>
          <p:nvPr>
            <p:ph idx="1"/>
          </p:nvPr>
        </p:nvSpPr>
        <p:spPr>
          <a:xfrm>
            <a:off x="838200" y="1825625"/>
            <a:ext cx="10023389" cy="2610451"/>
          </a:xfrm>
        </p:spPr>
        <p:txBody>
          <a:bodyPr/>
          <a:lstStyle/>
          <a:p>
            <a:pPr marL="0" indent="0">
              <a:buNone/>
            </a:pPr>
            <a:r>
              <a:rPr lang="nb-NO" sz="2400" i="1" dirty="0"/>
              <a:t>Å gradvis utvikle kunnskap og varig forståelse av begreper, metoder og </a:t>
            </a:r>
            <a:r>
              <a:rPr lang="nb-NO" sz="3600" i="1" dirty="0">
                <a:solidFill>
                  <a:srgbClr val="FF0000"/>
                </a:solidFill>
              </a:rPr>
              <a:t>sammenhenger i fag og mellom fagområder</a:t>
            </a:r>
            <a:r>
              <a:rPr lang="nb-NO" sz="2400" i="1" dirty="0"/>
              <a:t>. Det innebærer at vi reflekterer over egen læring og bruker det vi har lært på ulike måter i kjente og ukjente situasjoner, alene eller sammen med andre. </a:t>
            </a:r>
          </a:p>
          <a:p>
            <a:endParaRPr lang="nb-NO" dirty="0"/>
          </a:p>
        </p:txBody>
      </p:sp>
    </p:spTree>
    <p:extLst>
      <p:ext uri="{BB962C8B-B14F-4D97-AF65-F5344CB8AC3E}">
        <p14:creationId xmlns:p14="http://schemas.microsoft.com/office/powerpoint/2010/main" val="372880554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Dybdelæring</a:t>
            </a:r>
          </a:p>
        </p:txBody>
      </p:sp>
      <p:sp>
        <p:nvSpPr>
          <p:cNvPr id="3" name="Plassholder for innhold 2"/>
          <p:cNvSpPr>
            <a:spLocks noGrp="1"/>
          </p:cNvSpPr>
          <p:nvPr>
            <p:ph idx="1"/>
          </p:nvPr>
        </p:nvSpPr>
        <p:spPr>
          <a:xfrm>
            <a:off x="838200" y="1825625"/>
            <a:ext cx="10023389" cy="2610451"/>
          </a:xfrm>
        </p:spPr>
        <p:txBody>
          <a:bodyPr/>
          <a:lstStyle/>
          <a:p>
            <a:pPr marL="0" indent="0">
              <a:buNone/>
            </a:pPr>
            <a:r>
              <a:rPr lang="nb-NO" sz="2400" i="1" dirty="0"/>
              <a:t>Å gradvis utvikle kunnskap og varig forståelse av begreper, metoder og sammenhenger i fag og mellom fagområder. Det </a:t>
            </a:r>
            <a:r>
              <a:rPr lang="nb-NO" sz="3600" i="1" dirty="0">
                <a:solidFill>
                  <a:srgbClr val="FF0000"/>
                </a:solidFill>
              </a:rPr>
              <a:t>innebærer at vi reflekterer over egen læring</a:t>
            </a:r>
            <a:r>
              <a:rPr lang="nb-NO" sz="3600" i="1" dirty="0"/>
              <a:t> </a:t>
            </a:r>
            <a:r>
              <a:rPr lang="nb-NO" sz="2400" i="1" dirty="0"/>
              <a:t>og bruker det vi har lært på ulike måter i kjente og ukjente situasjoner, alene eller sammen med andre. </a:t>
            </a:r>
          </a:p>
          <a:p>
            <a:endParaRPr lang="nb-NO" dirty="0"/>
          </a:p>
        </p:txBody>
      </p:sp>
    </p:spTree>
    <p:extLst>
      <p:ext uri="{BB962C8B-B14F-4D97-AF65-F5344CB8AC3E}">
        <p14:creationId xmlns:p14="http://schemas.microsoft.com/office/powerpoint/2010/main" val="211636426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Dybdelæring</a:t>
            </a:r>
          </a:p>
        </p:txBody>
      </p:sp>
      <p:sp>
        <p:nvSpPr>
          <p:cNvPr id="3" name="Plassholder for innhold 2"/>
          <p:cNvSpPr>
            <a:spLocks noGrp="1"/>
          </p:cNvSpPr>
          <p:nvPr>
            <p:ph idx="1"/>
          </p:nvPr>
        </p:nvSpPr>
        <p:spPr>
          <a:xfrm>
            <a:off x="838200" y="1825625"/>
            <a:ext cx="10023389" cy="2610451"/>
          </a:xfrm>
        </p:spPr>
        <p:txBody>
          <a:bodyPr/>
          <a:lstStyle/>
          <a:p>
            <a:pPr marL="0" indent="0">
              <a:buNone/>
            </a:pPr>
            <a:r>
              <a:rPr lang="nb-NO" sz="2400" i="1" dirty="0"/>
              <a:t>Å gradvis utvikle kunnskap og varig forståelse av begreper, metoder og sammenhenger i fag og mellom fagområder. Det innebærer at vi reflekterer over egen læring og </a:t>
            </a:r>
            <a:r>
              <a:rPr lang="nb-NO" sz="3600" i="1" dirty="0">
                <a:solidFill>
                  <a:srgbClr val="FF0000"/>
                </a:solidFill>
              </a:rPr>
              <a:t>bruker det vi har lært på ulike måter i kjente og ukjente situasjoner, alene eller sammen med andre</a:t>
            </a:r>
            <a:r>
              <a:rPr lang="nb-NO" sz="2400" i="1" dirty="0">
                <a:solidFill>
                  <a:srgbClr val="FF0000"/>
                </a:solidFill>
              </a:rPr>
              <a:t>. </a:t>
            </a:r>
          </a:p>
          <a:p>
            <a:endParaRPr lang="nb-NO" dirty="0"/>
          </a:p>
        </p:txBody>
      </p:sp>
    </p:spTree>
    <p:extLst>
      <p:ext uri="{BB962C8B-B14F-4D97-AF65-F5344CB8AC3E}">
        <p14:creationId xmlns:p14="http://schemas.microsoft.com/office/powerpoint/2010/main" val="106501230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3291">
            <a:off x="7261960" y="2834014"/>
            <a:ext cx="2977683" cy="3230506"/>
          </a:xfrm>
          <a:prstGeom prst="rect">
            <a:avLst/>
          </a:prstGeom>
        </p:spPr>
      </p:pic>
      <p:sp>
        <p:nvSpPr>
          <p:cNvPr id="2" name="Tittel 1"/>
          <p:cNvSpPr>
            <a:spLocks noGrp="1"/>
          </p:cNvSpPr>
          <p:nvPr>
            <p:ph type="title"/>
          </p:nvPr>
        </p:nvSpPr>
        <p:spPr/>
        <p:txBody>
          <a:bodyPr/>
          <a:lstStyle/>
          <a:p>
            <a:r>
              <a:rPr lang="nb-NO" dirty="0"/>
              <a:t>Tverrfaglig tilnærming til læring	</a:t>
            </a:r>
          </a:p>
        </p:txBody>
      </p:sp>
      <p:sp>
        <p:nvSpPr>
          <p:cNvPr id="3" name="Plassholder for innhold 2"/>
          <p:cNvSpPr>
            <a:spLocks noGrp="1"/>
          </p:cNvSpPr>
          <p:nvPr>
            <p:ph idx="1"/>
          </p:nvPr>
        </p:nvSpPr>
        <p:spPr/>
        <p:txBody>
          <a:bodyPr/>
          <a:lstStyle/>
          <a:p>
            <a:r>
              <a:rPr lang="nb-NO" dirty="0"/>
              <a:t>De tre temaene skal legge til rette for tverrfaglig læring,- ikke flerfaglig læring.</a:t>
            </a:r>
          </a:p>
          <a:p>
            <a:r>
              <a:rPr lang="nb-NO" dirty="0"/>
              <a:t>Nye måter å lære på.</a:t>
            </a:r>
          </a:p>
          <a:p>
            <a:r>
              <a:rPr lang="nb-NO" dirty="0"/>
              <a:t>Forventning om nye måter å arbeide med læreplaner på.</a:t>
            </a:r>
          </a:p>
          <a:p>
            <a:r>
              <a:rPr lang="nb-NO" dirty="0"/>
              <a:t>Skal bidra til bedre forståelse for sammenhenger i opplæringen.</a:t>
            </a:r>
          </a:p>
          <a:p>
            <a:endParaRPr lang="nb-NO" dirty="0"/>
          </a:p>
        </p:txBody>
      </p:sp>
    </p:spTree>
    <p:extLst>
      <p:ext uri="{BB962C8B-B14F-4D97-AF65-F5344CB8AC3E}">
        <p14:creationId xmlns:p14="http://schemas.microsoft.com/office/powerpoint/2010/main" val="3414012883"/>
      </p:ext>
    </p:extLst>
  </p:cSld>
  <p:clrMapOvr>
    <a:masterClrMapping/>
  </p:clrMapOvr>
  <p:transition spd="slow">
    <p:randomBar dir="vert"/>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bred-04-18.pptx" id="{A7F7DFCE-F8A3-4A4A-9337-A39C90405311}" vid="{9EC9F38C-FA08-4166-81F9-BDF7F76D30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ppmal-bred-04-18</Template>
  <TotalTime>7022</TotalTime>
  <Words>1776</Words>
  <Application>Microsoft Macintosh PowerPoint</Application>
  <PresentationFormat>Widescreen</PresentationFormat>
  <Paragraphs>100</Paragraphs>
  <Slides>19</Slides>
  <Notes>17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19</vt:i4>
      </vt:variant>
    </vt:vector>
  </HeadingPairs>
  <TitlesOfParts>
    <vt:vector size="24" baseType="lpstr">
      <vt:lpstr>Arial</vt:lpstr>
      <vt:lpstr>Calibri</vt:lpstr>
      <vt:lpstr>Franklin Gothic Book</vt:lpstr>
      <vt:lpstr>Franklin Gothic Medium</vt:lpstr>
      <vt:lpstr>Office-tema</vt:lpstr>
      <vt:lpstr>PowerPoint-presentasjon</vt:lpstr>
      <vt:lpstr>Hvorfor fornyer vi fagene?</vt:lpstr>
      <vt:lpstr>PowerPoint-presentasjon</vt:lpstr>
      <vt:lpstr>Dybdelæring</vt:lpstr>
      <vt:lpstr>Dybdelæring</vt:lpstr>
      <vt:lpstr>Dybdelæring</vt:lpstr>
      <vt:lpstr>Dybdelæring</vt:lpstr>
      <vt:lpstr>Dybdelæring</vt:lpstr>
      <vt:lpstr>Tverrfaglig tilnærming til læring </vt:lpstr>
      <vt:lpstr>Demokrati og medborgerskap </vt:lpstr>
      <vt:lpstr>Bærekraftig utvikling</vt:lpstr>
      <vt:lpstr>Folkehelse og livsmestring</vt:lpstr>
      <vt:lpstr>Folkehelse og livsmestring</vt:lpstr>
      <vt:lpstr>Folkehelse og livsmestring</vt:lpstr>
      <vt:lpstr>Folkehelse og livsmestring</vt:lpstr>
      <vt:lpstr>Folkehelse og livsmestring</vt:lpstr>
      <vt:lpstr>Innspill om seksualitet i kjerneelementarbeidet</vt:lpstr>
      <vt:lpstr>Hvordan er seksualitet synliggjort i skissene til læreplanene så langt? </vt:lpstr>
      <vt:lpstr>Gi innspill til læreplanskissene!</vt:lpstr>
    </vt:vector>
  </TitlesOfParts>
  <Company>Utdanningsdirektoratet</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Johannes Sunde</dc:creator>
  <cp:lastModifiedBy>Marianne Støle-Nilsen</cp:lastModifiedBy>
  <cp:revision>16</cp:revision>
  <cp:lastPrinted>2018-10-25T13:49:25Z</cp:lastPrinted>
  <dcterms:created xsi:type="dcterms:W3CDTF">2018-10-22T07:36:08Z</dcterms:created>
  <dcterms:modified xsi:type="dcterms:W3CDTF">2018-10-28T11:29:48Z</dcterms:modified>
</cp:coreProperties>
</file>